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33" r:id="rId1"/>
  </p:sldMasterIdLst>
  <p:notesMasterIdLst>
    <p:notesMasterId r:id="rId20"/>
  </p:notesMasterIdLst>
  <p:sldIdLst>
    <p:sldId id="256" r:id="rId2"/>
    <p:sldId id="315" r:id="rId3"/>
    <p:sldId id="313" r:id="rId4"/>
    <p:sldId id="316" r:id="rId5"/>
    <p:sldId id="317" r:id="rId6"/>
    <p:sldId id="319" r:id="rId7"/>
    <p:sldId id="318" r:id="rId8"/>
    <p:sldId id="303" r:id="rId9"/>
    <p:sldId id="314" r:id="rId10"/>
    <p:sldId id="304" r:id="rId11"/>
    <p:sldId id="306" r:id="rId12"/>
    <p:sldId id="320" r:id="rId13"/>
    <p:sldId id="321" r:id="rId14"/>
    <p:sldId id="322" r:id="rId15"/>
    <p:sldId id="323" r:id="rId16"/>
    <p:sldId id="324" r:id="rId17"/>
    <p:sldId id="325" r:id="rId18"/>
    <p:sldId id="326" r:id="rId1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CC"/>
    <a:srgbClr val="E1E61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054" autoAdjust="0"/>
    <p:restoredTop sz="94660"/>
  </p:normalViewPr>
  <p:slideViewPr>
    <p:cSldViewPr snapToGrid="0">
      <p:cViewPr>
        <p:scale>
          <a:sx n="104" d="100"/>
          <a:sy n="104" d="100"/>
        </p:scale>
        <p:origin x="80" y="2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9A27DD2-65D0-4D66-B43A-3AE3C8D7A849}" type="datetimeFigureOut">
              <a:rPr lang="en-US" smtClean="0"/>
              <a:t>12/15/2023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CA24C76-2916-4450-B152-FA81F261A7C7}" type="slidenum">
              <a:rPr lang="en-US" smtClean="0"/>
              <a:t>‹#›</a:t>
            </a:fld>
            <a:endParaRPr lang="en-US"/>
          </a:p>
        </p:txBody>
      </p:sp>
    </p:spTree>
    <p:extLst>
      <p:ext uri="{BB962C8B-B14F-4D97-AF65-F5344CB8AC3E}">
        <p14:creationId xmlns:p14="http://schemas.microsoft.com/office/powerpoint/2010/main" val="32394342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CA24C76-2916-4450-B152-FA81F261A7C7}" type="slidenum">
              <a:rPr lang="en-US" smtClean="0"/>
              <a:t>1</a:t>
            </a:fld>
            <a:endParaRPr lang="en-US"/>
          </a:p>
        </p:txBody>
      </p:sp>
    </p:spTree>
    <p:extLst>
      <p:ext uri="{BB962C8B-B14F-4D97-AF65-F5344CB8AC3E}">
        <p14:creationId xmlns:p14="http://schemas.microsoft.com/office/powerpoint/2010/main" val="8994093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0416187-0693-40A6-A797-3BA73B13B356}" type="slidenum">
              <a:rPr lang="en-US" smtClean="0"/>
              <a:t>8</a:t>
            </a:fld>
            <a:endParaRPr lang="en-US"/>
          </a:p>
        </p:txBody>
      </p:sp>
    </p:spTree>
    <p:extLst>
      <p:ext uri="{BB962C8B-B14F-4D97-AF65-F5344CB8AC3E}">
        <p14:creationId xmlns:p14="http://schemas.microsoft.com/office/powerpoint/2010/main" val="8342926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0416187-0693-40A6-A797-3BA73B13B356}" type="slidenum">
              <a:rPr lang="en-US" smtClean="0"/>
              <a:t>9</a:t>
            </a:fld>
            <a:endParaRPr lang="en-US"/>
          </a:p>
        </p:txBody>
      </p:sp>
    </p:spTree>
    <p:extLst>
      <p:ext uri="{BB962C8B-B14F-4D97-AF65-F5344CB8AC3E}">
        <p14:creationId xmlns:p14="http://schemas.microsoft.com/office/powerpoint/2010/main" val="11201974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 y="6334316"/>
            <a:ext cx="12192000"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D382E00-9C35-4AF0-88DB-478D143718E2}" type="datetimeFigureOut">
              <a:rPr lang="en-US" smtClean="0"/>
              <a:t>12/15/2023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7A3639-6358-4F19-BA78-8C7E28F0A523}"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862777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D382E00-9C35-4AF0-88DB-478D143718E2}" type="datetimeFigureOut">
              <a:rPr lang="en-US" smtClean="0"/>
              <a:t>12/15/2023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7A3639-6358-4F19-BA78-8C7E28F0A523}" type="slidenum">
              <a:rPr lang="en-US" smtClean="0"/>
              <a:t>‹#›</a:t>
            </a:fld>
            <a:endParaRPr lang="en-US"/>
          </a:p>
        </p:txBody>
      </p:sp>
    </p:spTree>
    <p:extLst>
      <p:ext uri="{BB962C8B-B14F-4D97-AF65-F5344CB8AC3E}">
        <p14:creationId xmlns:p14="http://schemas.microsoft.com/office/powerpoint/2010/main" val="28400940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D382E00-9C35-4AF0-88DB-478D143718E2}" type="datetimeFigureOut">
              <a:rPr lang="en-US" smtClean="0"/>
              <a:t>12/15/2023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7A3639-6358-4F19-BA78-8C7E28F0A523}"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675778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80" y="1845734"/>
            <a:ext cx="4937760" cy="402335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D382E00-9C35-4AF0-88DB-478D143718E2}" type="datetimeFigureOut">
              <a:rPr lang="en-US" smtClean="0"/>
              <a:t>12/15/2023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27A3639-6358-4F19-BA78-8C7E28F0A523}" type="slidenum">
              <a:rPr lang="en-US" smtClean="0"/>
              <a:t>‹#›</a:t>
            </a:fld>
            <a:endParaRPr lang="en-US"/>
          </a:p>
        </p:txBody>
      </p:sp>
    </p:spTree>
    <p:extLst>
      <p:ext uri="{BB962C8B-B14F-4D97-AF65-F5344CB8AC3E}">
        <p14:creationId xmlns:p14="http://schemas.microsoft.com/office/powerpoint/2010/main" val="36521626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582335"/>
            <a:ext cx="4937760" cy="32867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920" y="2582334"/>
            <a:ext cx="4937760" cy="32867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D382E00-9C35-4AF0-88DB-478D143718E2}" type="datetimeFigureOut">
              <a:rPr lang="en-US" smtClean="0"/>
              <a:t>12/15/2023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27A3639-6358-4F19-BA78-8C7E28F0A523}" type="slidenum">
              <a:rPr lang="en-US" smtClean="0"/>
              <a:t>‹#›</a:t>
            </a:fld>
            <a:endParaRPr lang="en-US"/>
          </a:p>
        </p:txBody>
      </p:sp>
    </p:spTree>
    <p:extLst>
      <p:ext uri="{BB962C8B-B14F-4D97-AF65-F5344CB8AC3E}">
        <p14:creationId xmlns:p14="http://schemas.microsoft.com/office/powerpoint/2010/main" val="13816728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D382E00-9C35-4AF0-88DB-478D143718E2}" type="datetimeFigureOut">
              <a:rPr lang="en-US" smtClean="0"/>
              <a:t>12/15/2023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27A3639-6358-4F19-BA78-8C7E28F0A523}" type="slidenum">
              <a:rPr lang="en-US" smtClean="0"/>
              <a:t>‹#›</a:t>
            </a:fld>
            <a:endParaRPr lang="en-US"/>
          </a:p>
        </p:txBody>
      </p:sp>
    </p:spTree>
    <p:extLst>
      <p:ext uri="{BB962C8B-B14F-4D97-AF65-F5344CB8AC3E}">
        <p14:creationId xmlns:p14="http://schemas.microsoft.com/office/powerpoint/2010/main" val="12487459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4D382E00-9C35-4AF0-88DB-478D143718E2}" type="datetimeFigureOut">
              <a:rPr lang="en-US" smtClean="0"/>
              <a:t>12/15/2023</a:t>
            </a:fld>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p:txBody>
          <a:bodyPr/>
          <a:lstStyle/>
          <a:p>
            <a:fld id="{E27A3639-6358-4F19-BA78-8C7E28F0A523}" type="slidenum">
              <a:rPr lang="en-US" smtClean="0"/>
              <a:t>‹#›</a:t>
            </a:fld>
            <a:endParaRPr lang="en-US"/>
          </a:p>
        </p:txBody>
      </p:sp>
    </p:spTree>
    <p:extLst>
      <p:ext uri="{BB962C8B-B14F-4D97-AF65-F5344CB8AC3E}">
        <p14:creationId xmlns:p14="http://schemas.microsoft.com/office/powerpoint/2010/main" val="5960597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4D382E00-9C35-4AF0-88DB-478D143718E2}" type="datetimeFigureOut">
              <a:rPr lang="en-US" smtClean="0"/>
              <a:t>12/15/2023</a:t>
            </a:fld>
            <a:endParaRPr lang="en-US"/>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E27A3639-6358-4F19-BA78-8C7E28F0A523}" type="slidenum">
              <a:rPr lang="en-US" smtClean="0"/>
              <a:t>‹#›</a:t>
            </a:fld>
            <a:endParaRPr lang="en-US"/>
          </a:p>
        </p:txBody>
      </p:sp>
    </p:spTree>
    <p:extLst>
      <p:ext uri="{BB962C8B-B14F-4D97-AF65-F5344CB8AC3E}">
        <p14:creationId xmlns:p14="http://schemas.microsoft.com/office/powerpoint/2010/main" val="39070860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tIns="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D382E00-9C35-4AF0-88DB-478D143718E2}" type="datetimeFigureOut">
              <a:rPr lang="en-US" smtClean="0"/>
              <a:t>12/15/2023</a:t>
            </a:fld>
            <a:endParaRPr 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27A3639-6358-4F19-BA78-8C7E28F0A523}" type="slidenum">
              <a:rPr lang="en-US" smtClean="0"/>
              <a:t>‹#›</a:t>
            </a:fld>
            <a:endParaRPr lang="en-US"/>
          </a:p>
        </p:txBody>
      </p:sp>
    </p:spTree>
    <p:extLst>
      <p:ext uri="{BB962C8B-B14F-4D97-AF65-F5344CB8AC3E}">
        <p14:creationId xmlns:p14="http://schemas.microsoft.com/office/powerpoint/2010/main" val="30405250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D382E00-9C35-4AF0-88DB-478D143718E2}" type="datetimeFigureOut">
              <a:rPr lang="en-US" smtClean="0"/>
              <a:t>12/15/2023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7A3639-6358-4F19-BA78-8C7E28F0A523}" type="slidenum">
              <a:rPr lang="en-US" smtClean="0"/>
              <a:t>‹#›</a:t>
            </a:fld>
            <a:endParaRPr lang="en-US"/>
          </a:p>
        </p:txBody>
      </p:sp>
    </p:spTree>
    <p:extLst>
      <p:ext uri="{BB962C8B-B14F-4D97-AF65-F5344CB8AC3E}">
        <p14:creationId xmlns:p14="http://schemas.microsoft.com/office/powerpoint/2010/main" val="24945524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D382E00-9C35-4AF0-88DB-478D143718E2}" type="datetimeFigureOut">
              <a:rPr lang="en-US" smtClean="0"/>
              <a:t>12/15/2023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7A3639-6358-4F19-BA78-8C7E28F0A523}" type="slidenum">
              <a:rPr lang="en-US" smtClean="0"/>
              <a:t>‹#›</a:t>
            </a:fld>
            <a:endParaRPr lang="en-US"/>
          </a:p>
        </p:txBody>
      </p:sp>
    </p:spTree>
    <p:extLst>
      <p:ext uri="{BB962C8B-B14F-4D97-AF65-F5344CB8AC3E}">
        <p14:creationId xmlns:p14="http://schemas.microsoft.com/office/powerpoint/2010/main" val="179582398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7" name="Title 1"/>
          <p:cNvSpPr>
            <a:spLocks noGrp="1"/>
          </p:cNvSpPr>
          <p:nvPr>
            <p:ph type="title"/>
          </p:nvPr>
        </p:nvSpPr>
        <p:spPr>
          <a:xfrm>
            <a:off x="609600" y="241327"/>
            <a:ext cx="10750549" cy="659535"/>
          </a:xfrm>
        </p:spPr>
        <p:txBody>
          <a:bodyPr/>
          <a:lstStyle/>
          <a:p>
            <a:r>
              <a:rPr lang="en-US" dirty="0"/>
              <a:t>Click to edit</a:t>
            </a:r>
          </a:p>
        </p:txBody>
      </p:sp>
      <p:sp>
        <p:nvSpPr>
          <p:cNvPr id="8" name="Picture Placeholder 8"/>
          <p:cNvSpPr>
            <a:spLocks noGrp="1"/>
          </p:cNvSpPr>
          <p:nvPr>
            <p:ph type="pic" sz="quarter" idx="13"/>
          </p:nvPr>
        </p:nvSpPr>
        <p:spPr>
          <a:xfrm>
            <a:off x="609599" y="1122387"/>
            <a:ext cx="10750551" cy="3500071"/>
          </a:xfrm>
        </p:spPr>
        <p:txBody>
          <a:bodyPr rtlCol="0">
            <a:normAutofit/>
          </a:bodyPr>
          <a:lstStyle/>
          <a:p>
            <a:pPr lvl="0"/>
            <a:endParaRPr lang="en-US" noProof="0" dirty="0"/>
          </a:p>
        </p:txBody>
      </p:sp>
      <p:sp>
        <p:nvSpPr>
          <p:cNvPr id="9" name="Text Placeholder 10"/>
          <p:cNvSpPr>
            <a:spLocks noGrp="1"/>
          </p:cNvSpPr>
          <p:nvPr>
            <p:ph type="body" sz="quarter" idx="14"/>
          </p:nvPr>
        </p:nvSpPr>
        <p:spPr>
          <a:xfrm>
            <a:off x="609600" y="4843982"/>
            <a:ext cx="10750549" cy="1166382"/>
          </a:xfrm>
        </p:spPr>
        <p:txBody>
          <a:bodyPr/>
          <a:lstStyle>
            <a:lvl1pPr>
              <a:buClr>
                <a:srgbClr val="6CB255"/>
              </a:buClr>
              <a:defRPr>
                <a:solidFill>
                  <a:srgbClr val="000000"/>
                </a:solidFill>
              </a:defRPr>
            </a:lvl1pPr>
            <a:lvl2pPr marL="731520" indent="-457200">
              <a:buClr>
                <a:srgbClr val="6CB255"/>
              </a:buClr>
              <a:buFont typeface="+mj-lt"/>
              <a:buAutoNum type="alphaLcParenR"/>
              <a:defRPr>
                <a:solidFill>
                  <a:schemeClr val="tx1"/>
                </a:solidFill>
              </a:defRPr>
            </a:lvl2pPr>
            <a:lvl3pPr marL="1257300" indent="-342900">
              <a:buClr>
                <a:srgbClr val="6CB255"/>
              </a:buClr>
              <a:buFont typeface="+mj-lt"/>
              <a:buAutoNum type="alphaLcParenR"/>
              <a:defRPr>
                <a:solidFill>
                  <a:schemeClr val="tx1"/>
                </a:solidFill>
              </a:defRPr>
            </a:lvl3pPr>
            <a:lvl4pPr marL="1714500" indent="-342900">
              <a:buClr>
                <a:srgbClr val="6CB255"/>
              </a:buClr>
              <a:buFont typeface="+mj-lt"/>
              <a:buAutoNum type="alphaLcParenR"/>
              <a:defRPr>
                <a:solidFill>
                  <a:schemeClr val="tx1"/>
                </a:solidFill>
              </a:defRPr>
            </a:lvl4pPr>
            <a:lvl5pPr marL="2171700" indent="-342900">
              <a:buClr>
                <a:srgbClr val="6CB255"/>
              </a:buClr>
              <a:buFont typeface="+mj-lt"/>
              <a:buAutoNum type="alphaLcParen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3"/>
          <p:cNvSpPr>
            <a:spLocks noGrp="1"/>
          </p:cNvSpPr>
          <p:nvPr>
            <p:ph type="dt" sz="half" idx="15"/>
          </p:nvPr>
        </p:nvSpPr>
        <p:spPr/>
        <p:txBody>
          <a:bodyPr/>
          <a:lstStyle>
            <a:lvl1pPr>
              <a:defRPr/>
            </a:lvl1pPr>
          </a:lstStyle>
          <a:p>
            <a:pPr>
              <a:defRPr/>
            </a:pPr>
            <a:fld id="{A1DBDB5D-5956-4717-B2E0-D781475071B8}" type="datetime4">
              <a:rPr lang="en-US"/>
              <a:pPr>
                <a:defRPr/>
              </a:pPr>
              <a:t>December 15, 2023</a:t>
            </a:fld>
            <a:endParaRPr lang="en-US"/>
          </a:p>
        </p:txBody>
      </p:sp>
      <p:sp>
        <p:nvSpPr>
          <p:cNvPr id="6" name="Footer Placeholder 4"/>
          <p:cNvSpPr>
            <a:spLocks noGrp="1"/>
          </p:cNvSpPr>
          <p:nvPr>
            <p:ph type="ftr" sz="quarter" idx="16"/>
          </p:nvPr>
        </p:nvSpPr>
        <p:spPr/>
        <p:txBody>
          <a:bodyPr/>
          <a:lstStyle>
            <a:lvl1pPr>
              <a:defRPr/>
            </a:lvl1pPr>
          </a:lstStyle>
          <a:p>
            <a:pPr>
              <a:defRPr/>
            </a:pPr>
            <a:endParaRPr lang="en-US"/>
          </a:p>
        </p:txBody>
      </p:sp>
      <p:sp>
        <p:nvSpPr>
          <p:cNvPr id="10" name="Slide Number Placeholder 5"/>
          <p:cNvSpPr>
            <a:spLocks noGrp="1"/>
          </p:cNvSpPr>
          <p:nvPr>
            <p:ph type="sldNum" sz="quarter" idx="17"/>
          </p:nvPr>
        </p:nvSpPr>
        <p:spPr/>
        <p:txBody>
          <a:bodyPr/>
          <a:lstStyle>
            <a:lvl1pPr>
              <a:defRPr/>
            </a:lvl1pPr>
          </a:lstStyle>
          <a:p>
            <a:pPr>
              <a:defRPr/>
            </a:pPr>
            <a:fld id="{2C3785B0-FE98-4A5B-9A50-1292CD97EBC4}" type="slidenum">
              <a:rPr lang="en-US"/>
              <a:pPr>
                <a:defRPr/>
              </a:pPr>
              <a:t>‹#›</a:t>
            </a:fld>
            <a:endParaRPr lang="en-US"/>
          </a:p>
        </p:txBody>
      </p:sp>
    </p:spTree>
    <p:extLst>
      <p:ext uri="{BB962C8B-B14F-4D97-AF65-F5344CB8AC3E}">
        <p14:creationId xmlns:p14="http://schemas.microsoft.com/office/powerpoint/2010/main" val="280148862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7" name="Title 1"/>
          <p:cNvSpPr>
            <a:spLocks noGrp="1"/>
          </p:cNvSpPr>
          <p:nvPr>
            <p:ph type="title"/>
          </p:nvPr>
        </p:nvSpPr>
        <p:spPr>
          <a:xfrm>
            <a:off x="609600" y="241327"/>
            <a:ext cx="10750549" cy="659535"/>
          </a:xfrm>
        </p:spPr>
        <p:txBody>
          <a:bodyPr/>
          <a:lstStyle/>
          <a:p>
            <a:r>
              <a:rPr lang="en-US" dirty="0"/>
              <a:t>Click to edit</a:t>
            </a:r>
          </a:p>
        </p:txBody>
      </p:sp>
      <p:sp>
        <p:nvSpPr>
          <p:cNvPr id="8" name="Picture Placeholder 8"/>
          <p:cNvSpPr>
            <a:spLocks noGrp="1"/>
          </p:cNvSpPr>
          <p:nvPr>
            <p:ph type="pic" sz="quarter" idx="13"/>
          </p:nvPr>
        </p:nvSpPr>
        <p:spPr>
          <a:xfrm>
            <a:off x="609599" y="1122387"/>
            <a:ext cx="10750551" cy="3500071"/>
          </a:xfrm>
        </p:spPr>
        <p:txBody>
          <a:bodyPr rtlCol="0">
            <a:normAutofit/>
          </a:bodyPr>
          <a:lstStyle/>
          <a:p>
            <a:pPr lvl="0"/>
            <a:endParaRPr lang="en-US" noProof="0" dirty="0"/>
          </a:p>
        </p:txBody>
      </p:sp>
      <p:sp>
        <p:nvSpPr>
          <p:cNvPr id="9" name="Text Placeholder 10"/>
          <p:cNvSpPr>
            <a:spLocks noGrp="1"/>
          </p:cNvSpPr>
          <p:nvPr>
            <p:ph type="body" sz="quarter" idx="14"/>
          </p:nvPr>
        </p:nvSpPr>
        <p:spPr>
          <a:xfrm>
            <a:off x="609600" y="4843982"/>
            <a:ext cx="10750549" cy="1166382"/>
          </a:xfrm>
        </p:spPr>
        <p:txBody>
          <a:bodyPr/>
          <a:lstStyle>
            <a:lvl1pPr>
              <a:buClr>
                <a:srgbClr val="6CB255"/>
              </a:buClr>
              <a:defRPr>
                <a:solidFill>
                  <a:srgbClr val="000000"/>
                </a:solidFill>
              </a:defRPr>
            </a:lvl1pPr>
            <a:lvl2pPr marL="731520" indent="-457200">
              <a:buClr>
                <a:srgbClr val="6CB255"/>
              </a:buClr>
              <a:buFont typeface="+mj-lt"/>
              <a:buAutoNum type="alphaLcParenR"/>
              <a:defRPr>
                <a:solidFill>
                  <a:schemeClr val="tx1"/>
                </a:solidFill>
              </a:defRPr>
            </a:lvl2pPr>
            <a:lvl3pPr marL="1257300" indent="-342900">
              <a:buClr>
                <a:srgbClr val="6CB255"/>
              </a:buClr>
              <a:buFont typeface="+mj-lt"/>
              <a:buAutoNum type="alphaLcParenR"/>
              <a:defRPr>
                <a:solidFill>
                  <a:schemeClr val="tx1"/>
                </a:solidFill>
              </a:defRPr>
            </a:lvl3pPr>
            <a:lvl4pPr marL="1714500" indent="-342900">
              <a:buClr>
                <a:srgbClr val="6CB255"/>
              </a:buClr>
              <a:buFont typeface="+mj-lt"/>
              <a:buAutoNum type="alphaLcParenR"/>
              <a:defRPr>
                <a:solidFill>
                  <a:schemeClr val="tx1"/>
                </a:solidFill>
              </a:defRPr>
            </a:lvl4pPr>
            <a:lvl5pPr marL="2171700" indent="-342900">
              <a:buClr>
                <a:srgbClr val="6CB255"/>
              </a:buClr>
              <a:buFont typeface="+mj-lt"/>
              <a:buAutoNum type="alphaLcParen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3"/>
          <p:cNvSpPr>
            <a:spLocks noGrp="1"/>
          </p:cNvSpPr>
          <p:nvPr>
            <p:ph type="dt" sz="half" idx="15"/>
          </p:nvPr>
        </p:nvSpPr>
        <p:spPr/>
        <p:txBody>
          <a:bodyPr/>
          <a:lstStyle>
            <a:lvl1pPr>
              <a:defRPr/>
            </a:lvl1pPr>
          </a:lstStyle>
          <a:p>
            <a:pPr>
              <a:defRPr/>
            </a:pPr>
            <a:fld id="{A1DBDB5D-5956-4717-B2E0-D781475071B8}" type="datetime4">
              <a:rPr lang="en-US"/>
              <a:pPr>
                <a:defRPr/>
              </a:pPr>
              <a:t>December 15, 2023</a:t>
            </a:fld>
            <a:endParaRPr lang="en-US"/>
          </a:p>
        </p:txBody>
      </p:sp>
      <p:sp>
        <p:nvSpPr>
          <p:cNvPr id="6" name="Footer Placeholder 4"/>
          <p:cNvSpPr>
            <a:spLocks noGrp="1"/>
          </p:cNvSpPr>
          <p:nvPr>
            <p:ph type="ftr" sz="quarter" idx="16"/>
          </p:nvPr>
        </p:nvSpPr>
        <p:spPr/>
        <p:txBody>
          <a:bodyPr/>
          <a:lstStyle>
            <a:lvl1pPr>
              <a:defRPr/>
            </a:lvl1pPr>
          </a:lstStyle>
          <a:p>
            <a:pPr>
              <a:defRPr/>
            </a:pPr>
            <a:endParaRPr lang="en-US"/>
          </a:p>
        </p:txBody>
      </p:sp>
      <p:sp>
        <p:nvSpPr>
          <p:cNvPr id="10" name="Slide Number Placeholder 5"/>
          <p:cNvSpPr>
            <a:spLocks noGrp="1"/>
          </p:cNvSpPr>
          <p:nvPr>
            <p:ph type="sldNum" sz="quarter" idx="17"/>
          </p:nvPr>
        </p:nvSpPr>
        <p:spPr/>
        <p:txBody>
          <a:bodyPr/>
          <a:lstStyle>
            <a:lvl1pPr>
              <a:defRPr/>
            </a:lvl1pPr>
          </a:lstStyle>
          <a:p>
            <a:pPr>
              <a:defRPr/>
            </a:pPr>
            <a:fld id="{2C3785B0-FE98-4A5B-9A50-1292CD97EBC4}" type="slidenum">
              <a:rPr lang="en-US"/>
              <a:pPr>
                <a:defRPr/>
              </a:pPr>
              <a:t>‹#›</a:t>
            </a:fld>
            <a:endParaRPr lang="en-US"/>
          </a:p>
        </p:txBody>
      </p:sp>
    </p:spTree>
    <p:extLst>
      <p:ext uri="{BB962C8B-B14F-4D97-AF65-F5344CB8AC3E}">
        <p14:creationId xmlns:p14="http://schemas.microsoft.com/office/powerpoint/2010/main" val="74210160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4_Title and Content">
    <p:spTree>
      <p:nvGrpSpPr>
        <p:cNvPr id="1" name=""/>
        <p:cNvGrpSpPr/>
        <p:nvPr/>
      </p:nvGrpSpPr>
      <p:grpSpPr>
        <a:xfrm>
          <a:off x="0" y="0"/>
          <a:ext cx="0" cy="0"/>
          <a:chOff x="0" y="0"/>
          <a:chExt cx="0" cy="0"/>
        </a:xfrm>
      </p:grpSpPr>
      <p:sp>
        <p:nvSpPr>
          <p:cNvPr id="7" name="Title 1"/>
          <p:cNvSpPr>
            <a:spLocks noGrp="1"/>
          </p:cNvSpPr>
          <p:nvPr>
            <p:ph type="title"/>
          </p:nvPr>
        </p:nvSpPr>
        <p:spPr>
          <a:xfrm>
            <a:off x="609600" y="241327"/>
            <a:ext cx="10750549" cy="659535"/>
          </a:xfrm>
        </p:spPr>
        <p:txBody>
          <a:bodyPr/>
          <a:lstStyle/>
          <a:p>
            <a:r>
              <a:rPr lang="en-US" dirty="0"/>
              <a:t>Click to edit</a:t>
            </a:r>
          </a:p>
        </p:txBody>
      </p:sp>
      <p:sp>
        <p:nvSpPr>
          <p:cNvPr id="8" name="Picture Placeholder 8"/>
          <p:cNvSpPr>
            <a:spLocks noGrp="1"/>
          </p:cNvSpPr>
          <p:nvPr>
            <p:ph type="pic" sz="quarter" idx="13"/>
          </p:nvPr>
        </p:nvSpPr>
        <p:spPr>
          <a:xfrm>
            <a:off x="609599" y="1122387"/>
            <a:ext cx="10750551" cy="3500071"/>
          </a:xfrm>
        </p:spPr>
        <p:txBody>
          <a:bodyPr rtlCol="0">
            <a:normAutofit/>
          </a:bodyPr>
          <a:lstStyle/>
          <a:p>
            <a:pPr lvl="0"/>
            <a:endParaRPr lang="en-US" noProof="0" dirty="0"/>
          </a:p>
        </p:txBody>
      </p:sp>
      <p:sp>
        <p:nvSpPr>
          <p:cNvPr id="9" name="Text Placeholder 10"/>
          <p:cNvSpPr>
            <a:spLocks noGrp="1"/>
          </p:cNvSpPr>
          <p:nvPr>
            <p:ph type="body" sz="quarter" idx="14"/>
          </p:nvPr>
        </p:nvSpPr>
        <p:spPr>
          <a:xfrm>
            <a:off x="609600" y="4843982"/>
            <a:ext cx="10750549" cy="1166382"/>
          </a:xfrm>
        </p:spPr>
        <p:txBody>
          <a:bodyPr/>
          <a:lstStyle>
            <a:lvl1pPr>
              <a:buClr>
                <a:srgbClr val="6CB255"/>
              </a:buClr>
              <a:defRPr>
                <a:solidFill>
                  <a:srgbClr val="000000"/>
                </a:solidFill>
              </a:defRPr>
            </a:lvl1pPr>
            <a:lvl2pPr marL="731520" indent="-457200">
              <a:buClr>
                <a:srgbClr val="6CB255"/>
              </a:buClr>
              <a:buFont typeface="+mj-lt"/>
              <a:buAutoNum type="alphaLcParenR"/>
              <a:defRPr>
                <a:solidFill>
                  <a:schemeClr val="tx1"/>
                </a:solidFill>
              </a:defRPr>
            </a:lvl2pPr>
            <a:lvl3pPr marL="1257300" indent="-342900">
              <a:buClr>
                <a:srgbClr val="6CB255"/>
              </a:buClr>
              <a:buFont typeface="+mj-lt"/>
              <a:buAutoNum type="alphaLcParenR"/>
              <a:defRPr>
                <a:solidFill>
                  <a:schemeClr val="tx1"/>
                </a:solidFill>
              </a:defRPr>
            </a:lvl3pPr>
            <a:lvl4pPr marL="1714500" indent="-342900">
              <a:buClr>
                <a:srgbClr val="6CB255"/>
              </a:buClr>
              <a:buFont typeface="+mj-lt"/>
              <a:buAutoNum type="alphaLcParenR"/>
              <a:defRPr>
                <a:solidFill>
                  <a:schemeClr val="tx1"/>
                </a:solidFill>
              </a:defRPr>
            </a:lvl4pPr>
            <a:lvl5pPr marL="2171700" indent="-342900">
              <a:buClr>
                <a:srgbClr val="6CB255"/>
              </a:buClr>
              <a:buFont typeface="+mj-lt"/>
              <a:buAutoNum type="alphaLcParen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3"/>
          <p:cNvSpPr>
            <a:spLocks noGrp="1"/>
          </p:cNvSpPr>
          <p:nvPr>
            <p:ph type="dt" sz="half" idx="15"/>
          </p:nvPr>
        </p:nvSpPr>
        <p:spPr/>
        <p:txBody>
          <a:bodyPr/>
          <a:lstStyle>
            <a:lvl1pPr>
              <a:defRPr/>
            </a:lvl1pPr>
          </a:lstStyle>
          <a:p>
            <a:pPr>
              <a:defRPr/>
            </a:pPr>
            <a:fld id="{A1DBDB5D-5956-4717-B2E0-D781475071B8}" type="datetime4">
              <a:rPr lang="en-US"/>
              <a:pPr>
                <a:defRPr/>
              </a:pPr>
              <a:t>December 15, 2023</a:t>
            </a:fld>
            <a:endParaRPr lang="en-US"/>
          </a:p>
        </p:txBody>
      </p:sp>
      <p:sp>
        <p:nvSpPr>
          <p:cNvPr id="6" name="Footer Placeholder 4"/>
          <p:cNvSpPr>
            <a:spLocks noGrp="1"/>
          </p:cNvSpPr>
          <p:nvPr>
            <p:ph type="ftr" sz="quarter" idx="16"/>
          </p:nvPr>
        </p:nvSpPr>
        <p:spPr/>
        <p:txBody>
          <a:bodyPr/>
          <a:lstStyle>
            <a:lvl1pPr>
              <a:defRPr/>
            </a:lvl1pPr>
          </a:lstStyle>
          <a:p>
            <a:pPr>
              <a:defRPr/>
            </a:pPr>
            <a:endParaRPr lang="en-US"/>
          </a:p>
        </p:txBody>
      </p:sp>
      <p:sp>
        <p:nvSpPr>
          <p:cNvPr id="10" name="Slide Number Placeholder 5"/>
          <p:cNvSpPr>
            <a:spLocks noGrp="1"/>
          </p:cNvSpPr>
          <p:nvPr>
            <p:ph type="sldNum" sz="quarter" idx="17"/>
          </p:nvPr>
        </p:nvSpPr>
        <p:spPr/>
        <p:txBody>
          <a:bodyPr/>
          <a:lstStyle>
            <a:lvl1pPr>
              <a:defRPr/>
            </a:lvl1pPr>
          </a:lstStyle>
          <a:p>
            <a:pPr>
              <a:defRPr/>
            </a:pPr>
            <a:fld id="{2C3785B0-FE98-4A5B-9A50-1292CD97EBC4}" type="slidenum">
              <a:rPr lang="en-US"/>
              <a:pPr>
                <a:defRPr/>
              </a:pPr>
              <a:t>‹#›</a:t>
            </a:fld>
            <a:endParaRPr lang="en-US"/>
          </a:p>
        </p:txBody>
      </p:sp>
    </p:spTree>
    <p:extLst>
      <p:ext uri="{BB962C8B-B14F-4D97-AF65-F5344CB8AC3E}">
        <p14:creationId xmlns:p14="http://schemas.microsoft.com/office/powerpoint/2010/main" val="38506879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4D382E00-9C35-4AF0-88DB-478D143718E2}" type="datetimeFigureOut">
              <a:rPr lang="en-US" smtClean="0"/>
              <a:t>12/15/2023</a:t>
            </a:fld>
            <a:endParaRPr lang="en-US"/>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E27A3639-6358-4F19-BA78-8C7E28F0A523}" type="slidenum">
              <a:rPr lang="en-US" smtClean="0"/>
              <a:t>‹#›</a:t>
            </a:fld>
            <a:endParaRPr lang="en-US"/>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04515866"/>
      </p:ext>
    </p:extLst>
  </p:cSld>
  <p:clrMap bg1="lt1" tx1="dk1" bg2="lt2" tx2="dk2" accent1="accent1" accent2="accent2" accent3="accent3" accent4="accent4" accent5="accent5" accent6="accent6" hlink="hlink" folHlink="folHlink"/>
  <p:sldLayoutIdLst>
    <p:sldLayoutId id="2147483834" r:id="rId1"/>
    <p:sldLayoutId id="2147483835" r:id="rId2"/>
    <p:sldLayoutId id="2147483836" r:id="rId3"/>
    <p:sldLayoutId id="2147483837" r:id="rId4"/>
    <p:sldLayoutId id="2147483838" r:id="rId5"/>
    <p:sldLayoutId id="2147483839" r:id="rId6"/>
    <p:sldLayoutId id="2147483840" r:id="rId7"/>
    <p:sldLayoutId id="2147483841" r:id="rId8"/>
    <p:sldLayoutId id="2147483842" r:id="rId9"/>
    <p:sldLayoutId id="2147483843" r:id="rId10"/>
    <p:sldLayoutId id="2147483844" r:id="rId11"/>
    <p:sldLayoutId id="2147483845" r:id="rId12"/>
    <p:sldLayoutId id="2147483846" r:id="rId13"/>
    <p:sldLayoutId id="2147483848" r:id="rId14"/>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12.xml"/><Relationship Id="rId5" Type="http://schemas.openxmlformats.org/officeDocument/2006/relationships/image" Target="../media/image9.png"/><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12.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18.png"/><Relationship Id="rId1" Type="http://schemas.openxmlformats.org/officeDocument/2006/relationships/slideLayout" Target="../slideLayouts/slideLayout2.xml"/><Relationship Id="rId4" Type="http://schemas.openxmlformats.org/officeDocument/2006/relationships/image" Target="../media/image20.jpg"/></Relationships>
</file>

<file path=ppt/slides/_rels/slide15.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image" Target="../media/image21.jpg"/><Relationship Id="rId1" Type="http://schemas.openxmlformats.org/officeDocument/2006/relationships/slideLayout" Target="../slideLayouts/slideLayout2.xml"/><Relationship Id="rId5" Type="http://schemas.openxmlformats.org/officeDocument/2006/relationships/image" Target="../media/image24.jpg"/><Relationship Id="rId4" Type="http://schemas.openxmlformats.org/officeDocument/2006/relationships/image" Target="../media/image23.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3" name="Rectangle 82">
            <a:extLst>
              <a:ext uri="{FF2B5EF4-FFF2-40B4-BE49-F238E27FC236}">
                <a16:creationId xmlns:a16="http://schemas.microsoft.com/office/drawing/2014/main" id="{548B4202-DCD5-4F8C-B481-743A989A9D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633999" y="4550229"/>
            <a:ext cx="10909073" cy="1057655"/>
          </a:xfrm>
        </p:spPr>
        <p:txBody>
          <a:bodyPr vert="horz" lIns="91440" tIns="45720" rIns="91440" bIns="45720" rtlCol="0">
            <a:normAutofit/>
          </a:bodyPr>
          <a:lstStyle/>
          <a:p>
            <a:r>
              <a:rPr lang="en-US" sz="6000"/>
              <a:t>WAVES </a:t>
            </a:r>
            <a:r>
              <a:rPr lang="en-US" sz="6000" cap="all"/>
              <a:t>    </a:t>
            </a:r>
          </a:p>
        </p:txBody>
      </p:sp>
      <p:pic>
        <p:nvPicPr>
          <p:cNvPr id="11" name="Picture 10">
            <a:extLst>
              <a:ext uri="{FF2B5EF4-FFF2-40B4-BE49-F238E27FC236}">
                <a16:creationId xmlns:a16="http://schemas.microsoft.com/office/drawing/2014/main" id="{20A9ADAC-7322-3040-9D06-73615DA3C6B5}"/>
              </a:ext>
            </a:extLst>
          </p:cNvPr>
          <p:cNvPicPr>
            <a:picLocks noChangeAspect="1"/>
          </p:cNvPicPr>
          <p:nvPr/>
        </p:nvPicPr>
        <p:blipFill rotWithShape="1">
          <a:blip r:embed="rId3"/>
          <a:srcRect t="20263" r="-1" b="32589"/>
          <a:stretch/>
        </p:blipFill>
        <p:spPr>
          <a:xfrm>
            <a:off x="635457" y="640080"/>
            <a:ext cx="10916463" cy="3602736"/>
          </a:xfrm>
          <a:prstGeom prst="rect">
            <a:avLst/>
          </a:prstGeom>
        </p:spPr>
      </p:pic>
      <p:cxnSp>
        <p:nvCxnSpPr>
          <p:cNvPr id="84" name="Straight Connector 83">
            <a:extLst>
              <a:ext uri="{FF2B5EF4-FFF2-40B4-BE49-F238E27FC236}">
                <a16:creationId xmlns:a16="http://schemas.microsoft.com/office/drawing/2014/main" id="{F7F57F6B-E621-4E40-A34D-2FE12902AA2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21086" y="5618770"/>
            <a:ext cx="10515600" cy="0"/>
          </a:xfrm>
          <a:prstGeom prst="line">
            <a:avLst/>
          </a:prstGeom>
          <a:ln w="6350">
            <a:solidFill>
              <a:schemeClr val="tx2">
                <a:alpha val="90000"/>
              </a:schemeClr>
            </a:solidFill>
          </a:ln>
        </p:spPr>
        <p:style>
          <a:lnRef idx="1">
            <a:schemeClr val="accent1"/>
          </a:lnRef>
          <a:fillRef idx="0">
            <a:schemeClr val="accent1"/>
          </a:fillRef>
          <a:effectRef idx="0">
            <a:schemeClr val="accent1"/>
          </a:effectRef>
          <a:fontRef idx="minor">
            <a:schemeClr val="tx1"/>
          </a:fontRef>
        </p:style>
      </p:cxnSp>
      <p:sp>
        <p:nvSpPr>
          <p:cNvPr id="85" name="Rectangle 84">
            <a:extLst>
              <a:ext uri="{FF2B5EF4-FFF2-40B4-BE49-F238E27FC236}">
                <a16:creationId xmlns:a16="http://schemas.microsoft.com/office/drawing/2014/main" id="{7CFB8C0F-4E01-4C10-A861-0C16EB92D2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86" name="Rectangle 85">
            <a:extLst>
              <a:ext uri="{FF2B5EF4-FFF2-40B4-BE49-F238E27FC236}">
                <a16:creationId xmlns:a16="http://schemas.microsoft.com/office/drawing/2014/main" id="{8EE702CF-91CE-4661-ACBF-3C8160D1B4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5" name="Subtitle 2"/>
          <p:cNvSpPr>
            <a:spLocks/>
          </p:cNvSpPr>
          <p:nvPr/>
        </p:nvSpPr>
        <p:spPr>
          <a:xfrm>
            <a:off x="1029547" y="4619793"/>
            <a:ext cx="7766936" cy="1096899"/>
          </a:xfrm>
          <a:prstGeom prst="rect">
            <a:avLst/>
          </a:prstGeom>
        </p:spPr>
        <p:txBody>
          <a:bodyPr/>
          <a:lstStyle/>
          <a:p>
            <a:endParaRPr lang="en-US"/>
          </a:p>
        </p:txBody>
      </p:sp>
      <p:pic>
        <p:nvPicPr>
          <p:cNvPr id="10" name="Picture 9" descr="OSX-Stacked-TM-RGB-300dpi-2016.jpg">
            <a:extLst>
              <a:ext uri="{FF2B5EF4-FFF2-40B4-BE49-F238E27FC236}">
                <a16:creationId xmlns:a16="http://schemas.microsoft.com/office/drawing/2014/main" id="{72EAFEDF-FCEB-9C7C-821E-3B1BEE119D9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784346" y="4596983"/>
            <a:ext cx="1226434" cy="833592"/>
          </a:xfrm>
          <a:prstGeom prst="rect">
            <a:avLst/>
          </a:prstGeom>
        </p:spPr>
      </p:pic>
    </p:spTree>
    <p:extLst>
      <p:ext uri="{BB962C8B-B14F-4D97-AF65-F5344CB8AC3E}">
        <p14:creationId xmlns:p14="http://schemas.microsoft.com/office/powerpoint/2010/main" val="24640375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5A386F-4503-0774-59BA-62C6DE16B850}"/>
              </a:ext>
            </a:extLst>
          </p:cNvPr>
          <p:cNvSpPr>
            <a:spLocks noGrp="1"/>
          </p:cNvSpPr>
          <p:nvPr>
            <p:ph type="title"/>
          </p:nvPr>
        </p:nvSpPr>
        <p:spPr/>
        <p:txBody>
          <a:bodyPr/>
          <a:lstStyle/>
          <a:p>
            <a:r>
              <a:rPr lang="en-US" dirty="0"/>
              <a:t>Today’s objectives</a:t>
            </a:r>
          </a:p>
        </p:txBody>
      </p:sp>
      <p:sp>
        <p:nvSpPr>
          <p:cNvPr id="3" name="Content Placeholder 2">
            <a:extLst>
              <a:ext uri="{FF2B5EF4-FFF2-40B4-BE49-F238E27FC236}">
                <a16:creationId xmlns:a16="http://schemas.microsoft.com/office/drawing/2014/main" id="{BC5360B4-85EE-12D1-F813-E9CF623A1721}"/>
              </a:ext>
            </a:extLst>
          </p:cNvPr>
          <p:cNvSpPr>
            <a:spLocks noGrp="1"/>
          </p:cNvSpPr>
          <p:nvPr>
            <p:ph idx="1"/>
          </p:nvPr>
        </p:nvSpPr>
        <p:spPr/>
        <p:txBody>
          <a:bodyPr/>
          <a:lstStyle/>
          <a:p>
            <a:pPr marL="0" indent="0" algn="l">
              <a:buNone/>
            </a:pPr>
            <a:r>
              <a:rPr lang="en-US" b="0" i="0" dirty="0">
                <a:solidFill>
                  <a:srgbClr val="424242"/>
                </a:solidFill>
                <a:effectLst/>
                <a:latin typeface="Neue Helvetica W01"/>
              </a:rPr>
              <a:t>By the end of this lesson, you will be able to:</a:t>
            </a:r>
          </a:p>
          <a:p>
            <a:pPr algn="l">
              <a:buFont typeface="Arial" panose="020B0604020202020204" pitchFamily="34" charset="0"/>
              <a:buChar char="•"/>
            </a:pPr>
            <a:r>
              <a:rPr lang="en-US" b="0" i="0" dirty="0">
                <a:solidFill>
                  <a:srgbClr val="424242"/>
                </a:solidFill>
                <a:effectLst/>
                <a:latin typeface="Neue Helvetica W01"/>
              </a:rPr>
              <a:t>Describe the basic characteristics of wave motion</a:t>
            </a:r>
          </a:p>
          <a:p>
            <a:pPr algn="l">
              <a:buFont typeface="Arial" panose="020B0604020202020204" pitchFamily="34" charset="0"/>
              <a:buChar char="•"/>
            </a:pPr>
            <a:r>
              <a:rPr lang="en-US" b="0" i="0" dirty="0">
                <a:solidFill>
                  <a:srgbClr val="424242"/>
                </a:solidFill>
                <a:effectLst/>
                <a:latin typeface="Neue Helvetica W01"/>
              </a:rPr>
              <a:t>Define the terms wavelength, amplitude, period, frequency, and wave speed</a:t>
            </a:r>
          </a:p>
          <a:p>
            <a:pPr algn="l">
              <a:buFont typeface="Arial" panose="020B0604020202020204" pitchFamily="34" charset="0"/>
              <a:buChar char="•"/>
            </a:pPr>
            <a:r>
              <a:rPr lang="en-US" b="0" i="0" dirty="0">
                <a:solidFill>
                  <a:srgbClr val="424242"/>
                </a:solidFill>
                <a:effectLst/>
                <a:latin typeface="Neue Helvetica W01"/>
              </a:rPr>
              <a:t>Explain the difference between longitudinal and transverse waves, and give examples of each type</a:t>
            </a:r>
          </a:p>
          <a:p>
            <a:pPr algn="l">
              <a:buFont typeface="Arial" panose="020B0604020202020204" pitchFamily="34" charset="0"/>
              <a:buChar char="•"/>
            </a:pPr>
            <a:r>
              <a:rPr lang="en-US" b="0" i="0" dirty="0">
                <a:solidFill>
                  <a:srgbClr val="424242"/>
                </a:solidFill>
                <a:effectLst/>
                <a:latin typeface="Neue Helvetica W01"/>
              </a:rPr>
              <a:t>List the different types of waves</a:t>
            </a:r>
          </a:p>
          <a:p>
            <a:pPr algn="l">
              <a:buFont typeface="Arial" panose="020B0604020202020204" pitchFamily="34" charset="0"/>
              <a:buChar char="•"/>
            </a:pPr>
            <a:r>
              <a:rPr lang="en-US" b="0" i="0" dirty="0">
                <a:solidFill>
                  <a:srgbClr val="424242"/>
                </a:solidFill>
                <a:effectLst/>
                <a:latin typeface="Neue Helvetica W01"/>
              </a:rPr>
              <a:t>Model a wave, moving with a constant wave velocity, with a mathematical expression</a:t>
            </a:r>
          </a:p>
          <a:p>
            <a:pPr algn="l">
              <a:buFont typeface="Arial" panose="020B0604020202020204" pitchFamily="34" charset="0"/>
              <a:buChar char="•"/>
            </a:pPr>
            <a:r>
              <a:rPr lang="en-US" b="0" i="0" dirty="0">
                <a:solidFill>
                  <a:srgbClr val="424242"/>
                </a:solidFill>
                <a:effectLst/>
                <a:latin typeface="Neue Helvetica W01"/>
              </a:rPr>
              <a:t>Calculate the velocity and acceleration of the medium</a:t>
            </a:r>
          </a:p>
          <a:p>
            <a:pPr algn="l">
              <a:buFont typeface="Arial" panose="020B0604020202020204" pitchFamily="34" charset="0"/>
              <a:buChar char="•"/>
            </a:pPr>
            <a:r>
              <a:rPr lang="en-US" b="0" i="0" dirty="0">
                <a:solidFill>
                  <a:srgbClr val="424242"/>
                </a:solidFill>
                <a:effectLst/>
                <a:latin typeface="Neue Helvetica W01"/>
              </a:rPr>
              <a:t>Show how the velocity of the medium differs from the wave velocity (propagation velocity)</a:t>
            </a:r>
          </a:p>
          <a:p>
            <a:pPr algn="l">
              <a:buFont typeface="Arial" panose="020B0604020202020204" pitchFamily="34" charset="0"/>
              <a:buChar char="•"/>
            </a:pPr>
            <a:endParaRPr lang="en-US" b="0" i="0" dirty="0">
              <a:solidFill>
                <a:srgbClr val="424242"/>
              </a:solidFill>
              <a:effectLst/>
              <a:latin typeface="Neue Helvetica W01"/>
            </a:endParaRPr>
          </a:p>
          <a:p>
            <a:endParaRPr lang="en-US" dirty="0"/>
          </a:p>
        </p:txBody>
      </p:sp>
    </p:spTree>
    <p:extLst>
      <p:ext uri="{BB962C8B-B14F-4D97-AF65-F5344CB8AC3E}">
        <p14:creationId xmlns:p14="http://schemas.microsoft.com/office/powerpoint/2010/main" val="37512452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D40791F6-715D-481A-9C4A-3645AECFD5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7D324C1-697D-6017-0787-06F928ACF85C}"/>
              </a:ext>
            </a:extLst>
          </p:cNvPr>
          <p:cNvSpPr>
            <a:spLocks noGrp="1"/>
          </p:cNvSpPr>
          <p:nvPr>
            <p:ph type="title"/>
          </p:nvPr>
        </p:nvSpPr>
        <p:spPr>
          <a:xfrm>
            <a:off x="4974771" y="634947"/>
            <a:ext cx="6574972" cy="748180"/>
          </a:xfrm>
        </p:spPr>
        <p:txBody>
          <a:bodyPr>
            <a:normAutofit/>
          </a:bodyPr>
          <a:lstStyle/>
          <a:p>
            <a:r>
              <a:rPr lang="en-US"/>
              <a:t>What is a wave?</a:t>
            </a:r>
            <a:endParaRPr lang="en-US" dirty="0"/>
          </a:p>
        </p:txBody>
      </p:sp>
      <p:pic>
        <p:nvPicPr>
          <p:cNvPr id="4" name="Picture 3">
            <a:extLst>
              <a:ext uri="{FF2B5EF4-FFF2-40B4-BE49-F238E27FC236}">
                <a16:creationId xmlns:a16="http://schemas.microsoft.com/office/drawing/2014/main" id="{827CF4EB-CCCC-6F94-81E6-3124F450380A}"/>
              </a:ext>
            </a:extLst>
          </p:cNvPr>
          <p:cNvPicPr>
            <a:picLocks noChangeAspect="1"/>
          </p:cNvPicPr>
          <p:nvPr/>
        </p:nvPicPr>
        <p:blipFill rotWithShape="1">
          <a:blip r:embed="rId2"/>
          <a:srcRect l="28770" r="28879" b="2"/>
          <a:stretch/>
        </p:blipFill>
        <p:spPr>
          <a:xfrm>
            <a:off x="633999" y="640081"/>
            <a:ext cx="4001315" cy="5314406"/>
          </a:xfrm>
          <a:prstGeom prst="rect">
            <a:avLst/>
          </a:prstGeom>
        </p:spPr>
      </p:pic>
      <p:cxnSp>
        <p:nvCxnSpPr>
          <p:cNvPr id="11" name="Straight Connector 10">
            <a:extLst>
              <a:ext uri="{FF2B5EF4-FFF2-40B4-BE49-F238E27FC236}">
                <a16:creationId xmlns:a16="http://schemas.microsoft.com/office/drawing/2014/main" id="{740F83A4-FAC4-4867-95A5-BBFD280C7BF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74770" y="2086188"/>
            <a:ext cx="6089768" cy="0"/>
          </a:xfrm>
          <a:prstGeom prst="line">
            <a:avLst/>
          </a:prstGeom>
          <a:ln w="6350">
            <a:solidFill>
              <a:schemeClr val="tx1">
                <a:lumMod val="50000"/>
                <a:lumOff val="50000"/>
                <a:alpha val="9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721B0AFA-E0A2-56D1-A735-C7F2130AF025}"/>
              </a:ext>
            </a:extLst>
          </p:cNvPr>
          <p:cNvSpPr>
            <a:spLocks noGrp="1"/>
          </p:cNvSpPr>
          <p:nvPr>
            <p:ph idx="1"/>
          </p:nvPr>
        </p:nvSpPr>
        <p:spPr>
          <a:xfrm>
            <a:off x="4974769" y="2198914"/>
            <a:ext cx="6574973" cy="3670180"/>
          </a:xfrm>
        </p:spPr>
        <p:txBody>
          <a:bodyPr>
            <a:noAutofit/>
          </a:bodyPr>
          <a:lstStyle/>
          <a:p>
            <a:pPr marL="0" indent="0">
              <a:buNone/>
            </a:pPr>
            <a:r>
              <a:rPr lang="en-US" sz="1800" b="1" i="0" dirty="0">
                <a:effectLst/>
              </a:rPr>
              <a:t>Wave</a:t>
            </a:r>
            <a:r>
              <a:rPr lang="en-US" sz="1800" b="0" i="0" dirty="0">
                <a:effectLst/>
              </a:rPr>
              <a:t> is a disturbance that propagates or moves from the place it was created. </a:t>
            </a:r>
            <a:r>
              <a:rPr lang="en-US" sz="1800" b="0" i="0" dirty="0">
                <a:solidFill>
                  <a:srgbClr val="424242"/>
                </a:solidFill>
                <a:effectLst/>
              </a:rPr>
              <a:t>The simplest waves repeat themselves for several cycles and are associated with simple harmonic motion. </a:t>
            </a:r>
          </a:p>
          <a:p>
            <a:pPr marL="0" indent="0">
              <a:buNone/>
            </a:pPr>
            <a:r>
              <a:rPr lang="en-US" sz="1800" b="0" i="0" dirty="0">
                <a:solidFill>
                  <a:srgbClr val="424242"/>
                </a:solidFill>
                <a:effectLst/>
                <a:latin typeface="Neue Helvetica W01"/>
              </a:rPr>
              <a:t>There are three basic types of waves: </a:t>
            </a:r>
            <a:r>
              <a:rPr lang="en-US" sz="1800" b="1" i="0" dirty="0">
                <a:solidFill>
                  <a:srgbClr val="424242"/>
                </a:solidFill>
                <a:effectLst/>
                <a:latin typeface="Neue Helvetica W01"/>
              </a:rPr>
              <a:t>mechanical</a:t>
            </a:r>
            <a:r>
              <a:rPr lang="en-US" sz="1800" b="0" i="0" dirty="0">
                <a:solidFill>
                  <a:srgbClr val="424242"/>
                </a:solidFill>
                <a:effectLst/>
                <a:latin typeface="Neue Helvetica W01"/>
              </a:rPr>
              <a:t> waves, </a:t>
            </a:r>
            <a:r>
              <a:rPr lang="en-US" sz="1800" b="1" i="0" dirty="0">
                <a:solidFill>
                  <a:srgbClr val="424242"/>
                </a:solidFill>
                <a:effectLst/>
                <a:latin typeface="Neue Helvetica W01"/>
              </a:rPr>
              <a:t>electromagnetic </a:t>
            </a:r>
            <a:r>
              <a:rPr lang="en-US" sz="1800" b="0" i="0" dirty="0">
                <a:solidFill>
                  <a:srgbClr val="424242"/>
                </a:solidFill>
                <a:effectLst/>
                <a:latin typeface="Neue Helvetica W01"/>
              </a:rPr>
              <a:t>waves, and </a:t>
            </a:r>
            <a:r>
              <a:rPr lang="en-US" sz="1800" b="1" i="0" dirty="0">
                <a:solidFill>
                  <a:srgbClr val="424242"/>
                </a:solidFill>
                <a:effectLst/>
                <a:latin typeface="Neue Helvetica W01"/>
              </a:rPr>
              <a:t>matter</a:t>
            </a:r>
            <a:r>
              <a:rPr lang="en-US" sz="1800" b="0" i="0" dirty="0">
                <a:solidFill>
                  <a:srgbClr val="424242"/>
                </a:solidFill>
                <a:effectLst/>
                <a:latin typeface="Neue Helvetica W01"/>
              </a:rPr>
              <a:t> waves.</a:t>
            </a:r>
          </a:p>
          <a:p>
            <a:pPr marL="0" indent="0">
              <a:buNone/>
            </a:pPr>
            <a:r>
              <a:rPr lang="en-US" sz="1800" b="0" i="0" dirty="0">
                <a:solidFill>
                  <a:srgbClr val="424242"/>
                </a:solidFill>
                <a:effectLst/>
                <a:latin typeface="Neue Helvetica W01"/>
              </a:rPr>
              <a:t>Mechanical waves exhibit characteristics common to all waves, such as amplitude, wavelength, period, frequency, and energy. All wave characteristics can be described by a small set of underlying principles.</a:t>
            </a:r>
          </a:p>
          <a:p>
            <a:pPr marL="0" indent="0">
              <a:buNone/>
            </a:pPr>
            <a:endParaRPr lang="en-US" sz="1800" b="0" i="0" dirty="0">
              <a:solidFill>
                <a:srgbClr val="424242"/>
              </a:solidFill>
              <a:effectLst/>
              <a:latin typeface="Neue Helvetica W01"/>
            </a:endParaRPr>
          </a:p>
          <a:p>
            <a:pPr marL="0" indent="0">
              <a:buNone/>
            </a:pPr>
            <a:endParaRPr lang="en-US" sz="1800" b="0" i="0" dirty="0">
              <a:effectLst/>
            </a:endParaRPr>
          </a:p>
          <a:p>
            <a:pPr marL="0" indent="0">
              <a:buNone/>
            </a:pPr>
            <a:endParaRPr lang="en-US" sz="1800" dirty="0"/>
          </a:p>
        </p:txBody>
      </p:sp>
      <p:sp>
        <p:nvSpPr>
          <p:cNvPr id="13" name="Rectangle 12">
            <a:extLst>
              <a:ext uri="{FF2B5EF4-FFF2-40B4-BE49-F238E27FC236}">
                <a16:creationId xmlns:a16="http://schemas.microsoft.com/office/drawing/2014/main" id="{CADA4CA0-9A57-4FBE-A9E5-24DFC23C3F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5" name="Rectangle 14">
            <a:extLst>
              <a:ext uri="{FF2B5EF4-FFF2-40B4-BE49-F238E27FC236}">
                <a16:creationId xmlns:a16="http://schemas.microsoft.com/office/drawing/2014/main" id="{811CBAFA-D7E0-40A7-BB94-2C05304B40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5324903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D7EE16-7584-8BD7-FDFD-82B970B8BB34}"/>
              </a:ext>
            </a:extLst>
          </p:cNvPr>
          <p:cNvSpPr>
            <a:spLocks noGrp="1"/>
          </p:cNvSpPr>
          <p:nvPr>
            <p:ph type="title"/>
          </p:nvPr>
        </p:nvSpPr>
        <p:spPr/>
        <p:txBody>
          <a:bodyPr/>
          <a:lstStyle/>
          <a:p>
            <a:r>
              <a:rPr lang="en-US" dirty="0"/>
              <a:t>Types of waves</a:t>
            </a:r>
          </a:p>
        </p:txBody>
      </p:sp>
      <p:sp>
        <p:nvSpPr>
          <p:cNvPr id="3" name="Content Placeholder 2">
            <a:extLst>
              <a:ext uri="{FF2B5EF4-FFF2-40B4-BE49-F238E27FC236}">
                <a16:creationId xmlns:a16="http://schemas.microsoft.com/office/drawing/2014/main" id="{646EF13F-1A2C-C51D-8911-95AA7CF0AF16}"/>
              </a:ext>
            </a:extLst>
          </p:cNvPr>
          <p:cNvSpPr>
            <a:spLocks noGrp="1"/>
          </p:cNvSpPr>
          <p:nvPr>
            <p:ph idx="1"/>
          </p:nvPr>
        </p:nvSpPr>
        <p:spPr/>
        <p:txBody>
          <a:bodyPr>
            <a:normAutofit lnSpcReduction="10000"/>
          </a:bodyPr>
          <a:lstStyle/>
          <a:p>
            <a:r>
              <a:rPr lang="en-US" b="0" i="0" dirty="0">
                <a:solidFill>
                  <a:srgbClr val="424242"/>
                </a:solidFill>
                <a:effectLst/>
                <a:latin typeface="Neue Helvetica W01"/>
              </a:rPr>
              <a:t>There are three basic types of waves: mechanical waves, electromagnetic waves, and matter waves.</a:t>
            </a:r>
          </a:p>
          <a:p>
            <a:r>
              <a:rPr lang="en-US" b="0" i="0" dirty="0">
                <a:solidFill>
                  <a:srgbClr val="424242"/>
                </a:solidFill>
                <a:effectLst/>
                <a:latin typeface="Neue Helvetica W01"/>
              </a:rPr>
              <a:t>Mechanical waves exhibit characteristics common to all waves, such as amplitude, wavelength, period, frequency, and energy. All wave characteristics can be described by a small set of underlying principles.</a:t>
            </a:r>
          </a:p>
          <a:p>
            <a:pPr marL="0" indent="0">
              <a:buNone/>
            </a:pPr>
            <a:r>
              <a:rPr lang="en-US" sz="2000" b="0" i="0" dirty="0">
                <a:effectLst/>
              </a:rPr>
              <a:t>For water waves, the disturbance is in the surface of the water.</a:t>
            </a:r>
          </a:p>
          <a:p>
            <a:pPr marL="0" indent="0">
              <a:buNone/>
            </a:pPr>
            <a:r>
              <a:rPr lang="en-US" sz="2000" b="0" i="0" dirty="0">
                <a:effectLst/>
              </a:rPr>
              <a:t>For sound waves, the disturbance is a change in air pressure</a:t>
            </a:r>
            <a:r>
              <a:rPr lang="en-US" sz="2000" dirty="0"/>
              <a:t>.</a:t>
            </a:r>
            <a:endParaRPr lang="en-US" sz="2000" b="0" i="0" dirty="0">
              <a:effectLst/>
            </a:endParaRPr>
          </a:p>
          <a:p>
            <a:pPr marL="0" indent="0">
              <a:buNone/>
            </a:pPr>
            <a:r>
              <a:rPr lang="en-US" sz="2000" b="0" i="0" dirty="0">
                <a:effectLst/>
              </a:rPr>
              <a:t>For earthquakes, there are several types of disturbances, including disturbance of Earth’s surface and pressure disturbances under the surface. </a:t>
            </a:r>
          </a:p>
          <a:p>
            <a:pPr marL="0" indent="0">
              <a:buNone/>
            </a:pPr>
            <a:r>
              <a:rPr lang="en-US" sz="2000" b="0" i="0" dirty="0">
                <a:effectLst/>
              </a:rPr>
              <a:t>Visualizing water waves is useful because there is more to it than just a mental image. Water waves exhibit characteristics common to all waves, such as amplitude, period, frequency and energy. All wave characteristics can be described by a small set of underlying principles</a:t>
            </a:r>
            <a:endParaRPr lang="en-US" dirty="0"/>
          </a:p>
        </p:txBody>
      </p:sp>
    </p:spTree>
    <p:extLst>
      <p:ext uri="{BB962C8B-B14F-4D97-AF65-F5344CB8AC3E}">
        <p14:creationId xmlns:p14="http://schemas.microsoft.com/office/powerpoint/2010/main" val="3847030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73734CDA-1CE8-4F1C-B0B3-AAB252B013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B74FE07-AB08-1478-0CD4-AE488301BB95}"/>
              </a:ext>
            </a:extLst>
          </p:cNvPr>
          <p:cNvSpPr>
            <a:spLocks noGrp="1"/>
          </p:cNvSpPr>
          <p:nvPr>
            <p:ph type="title"/>
          </p:nvPr>
        </p:nvSpPr>
        <p:spPr>
          <a:xfrm>
            <a:off x="4974771" y="634946"/>
            <a:ext cx="6574972" cy="884935"/>
          </a:xfrm>
        </p:spPr>
        <p:txBody>
          <a:bodyPr>
            <a:normAutofit/>
          </a:bodyPr>
          <a:lstStyle/>
          <a:p>
            <a:r>
              <a:rPr lang="en-US" dirty="0"/>
              <a:t>Mechanical waves</a:t>
            </a:r>
          </a:p>
        </p:txBody>
      </p:sp>
      <p:pic>
        <p:nvPicPr>
          <p:cNvPr id="5" name="Picture 4">
            <a:extLst>
              <a:ext uri="{FF2B5EF4-FFF2-40B4-BE49-F238E27FC236}">
                <a16:creationId xmlns:a16="http://schemas.microsoft.com/office/drawing/2014/main" id="{D4C43ADD-AB41-E877-7D2C-F9EF8CC58C0C}"/>
              </a:ext>
            </a:extLst>
          </p:cNvPr>
          <p:cNvPicPr>
            <a:picLocks noChangeAspect="1"/>
          </p:cNvPicPr>
          <p:nvPr/>
        </p:nvPicPr>
        <p:blipFill>
          <a:blip r:embed="rId2"/>
          <a:stretch>
            <a:fillRect/>
          </a:stretch>
        </p:blipFill>
        <p:spPr>
          <a:xfrm>
            <a:off x="854331" y="640081"/>
            <a:ext cx="3560651" cy="5314406"/>
          </a:xfrm>
          <a:prstGeom prst="rect">
            <a:avLst/>
          </a:prstGeom>
        </p:spPr>
      </p:pic>
      <p:cxnSp>
        <p:nvCxnSpPr>
          <p:cNvPr id="12" name="Straight Connector 11">
            <a:extLst>
              <a:ext uri="{FF2B5EF4-FFF2-40B4-BE49-F238E27FC236}">
                <a16:creationId xmlns:a16="http://schemas.microsoft.com/office/drawing/2014/main" id="{D7143990-FA50-4B23-AE6D-E17D22F5267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74770" y="2086188"/>
            <a:ext cx="6089768" cy="0"/>
          </a:xfrm>
          <a:prstGeom prst="line">
            <a:avLst/>
          </a:prstGeom>
          <a:ln w="6350">
            <a:solidFill>
              <a:schemeClr val="tx1">
                <a:lumMod val="50000"/>
                <a:lumOff val="50000"/>
                <a:alpha val="9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3C959005-3A16-BCEE-F4A8-1DF7A24E84AD}"/>
              </a:ext>
            </a:extLst>
          </p:cNvPr>
          <p:cNvSpPr>
            <a:spLocks noGrp="1"/>
          </p:cNvSpPr>
          <p:nvPr>
            <p:ph idx="1"/>
          </p:nvPr>
        </p:nvSpPr>
        <p:spPr>
          <a:xfrm>
            <a:off x="4974770" y="2152673"/>
            <a:ext cx="6900073" cy="4070376"/>
          </a:xfrm>
        </p:spPr>
        <p:txBody>
          <a:bodyPr>
            <a:normAutofit/>
          </a:bodyPr>
          <a:lstStyle/>
          <a:p>
            <a:r>
              <a:rPr lang="en-US" sz="1400" dirty="0">
                <a:latin typeface="Neue Helvetica W01"/>
              </a:rPr>
              <a:t>M</a:t>
            </a:r>
            <a:r>
              <a:rPr lang="en-US" sz="1400" i="0" dirty="0">
                <a:effectLst/>
                <a:latin typeface="Neue Helvetica W01"/>
              </a:rPr>
              <a:t>echanical waves </a:t>
            </a:r>
            <a:r>
              <a:rPr lang="en-US" sz="1400" b="0" i="0" dirty="0">
                <a:effectLst/>
                <a:latin typeface="Neue Helvetica W01"/>
              </a:rPr>
              <a:t>are governed by Newton’s laws and require a medium. </a:t>
            </a:r>
          </a:p>
          <a:p>
            <a:r>
              <a:rPr lang="en-US" sz="1400" b="0" i="0" dirty="0">
                <a:effectLst/>
                <a:latin typeface="Neue Helvetica W01"/>
              </a:rPr>
              <a:t>A medium is the substance mechanical waves propagate through, and the medium produces an elastic restoring force when it is deformed. </a:t>
            </a:r>
          </a:p>
          <a:p>
            <a:r>
              <a:rPr lang="en-US" sz="1400" b="0" i="0" dirty="0">
                <a:effectLst/>
                <a:latin typeface="Neue Helvetica W01"/>
              </a:rPr>
              <a:t>Mechanical waves transfer energy and momentum, without transferring mass. </a:t>
            </a:r>
          </a:p>
          <a:p>
            <a:r>
              <a:rPr lang="en-US" sz="1400" b="0" i="0" dirty="0">
                <a:effectLst/>
                <a:latin typeface="Neue Helvetica W01"/>
              </a:rPr>
              <a:t>Some examples of mechanical waves are water waves, sound waves, and seismic waves. </a:t>
            </a:r>
          </a:p>
          <a:p>
            <a:r>
              <a:rPr lang="en-US" sz="1400" b="0" i="0" dirty="0">
                <a:effectLst/>
                <a:latin typeface="Neue Helvetica W01"/>
              </a:rPr>
              <a:t>The medium for water waves is water; for sound waves, the medium is usually air. </a:t>
            </a:r>
          </a:p>
          <a:p>
            <a:r>
              <a:rPr lang="en-US" sz="1400" b="0" i="0" dirty="0">
                <a:effectLst/>
                <a:latin typeface="Neue Helvetica W01"/>
              </a:rPr>
              <a:t>For surface water waves, the disturbance occurs on the surface of the water, perhaps created by a rock thrown into a pond or by a swimmer splashing the surface repeatedly. </a:t>
            </a:r>
          </a:p>
          <a:p>
            <a:r>
              <a:rPr lang="en-US" sz="1400" b="0" i="0" dirty="0">
                <a:effectLst/>
                <a:latin typeface="Neue Helvetica W01"/>
              </a:rPr>
              <a:t>For sound waves, the disturbance is a change in air pressure, perhaps created by the oscillating cone inside a speaker or a vibrating tuning fork. In both cases, the disturbance is the oscillation of the molecules of the fluid. </a:t>
            </a:r>
          </a:p>
          <a:p>
            <a:r>
              <a:rPr lang="en-US" sz="1400" b="0" i="0" dirty="0">
                <a:effectLst/>
                <a:latin typeface="Neue Helvetica W01"/>
              </a:rPr>
              <a:t>In mechanical waves, energy and momentum transfer with the motion of the wave, whereas the mass oscillates around an equilibrium point. </a:t>
            </a:r>
            <a:endParaRPr lang="en-US" sz="1400" dirty="0"/>
          </a:p>
        </p:txBody>
      </p:sp>
      <p:sp>
        <p:nvSpPr>
          <p:cNvPr id="14" name="Rectangle 13">
            <a:extLst>
              <a:ext uri="{FF2B5EF4-FFF2-40B4-BE49-F238E27FC236}">
                <a16:creationId xmlns:a16="http://schemas.microsoft.com/office/drawing/2014/main" id="{29765C2F-E3D0-4261-9A4A-F97B2C609A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rgbClr val="DB2B03"/>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6" name="Rectangle 15">
            <a:extLst>
              <a:ext uri="{FF2B5EF4-FFF2-40B4-BE49-F238E27FC236}">
                <a16:creationId xmlns:a16="http://schemas.microsoft.com/office/drawing/2014/main" id="{6638892E-C2A5-4DB9-B4D3-22B4DA4B36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rgbClr val="744B4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6" name="TextBox 5">
            <a:extLst>
              <a:ext uri="{FF2B5EF4-FFF2-40B4-BE49-F238E27FC236}">
                <a16:creationId xmlns:a16="http://schemas.microsoft.com/office/drawing/2014/main" id="{0374DE52-2EED-E7E2-0749-A0BBCDEABC51}"/>
              </a:ext>
            </a:extLst>
          </p:cNvPr>
          <p:cNvSpPr txBox="1"/>
          <p:nvPr/>
        </p:nvSpPr>
        <p:spPr>
          <a:xfrm>
            <a:off x="1383957" y="5954487"/>
            <a:ext cx="2829697" cy="369332"/>
          </a:xfrm>
          <a:prstGeom prst="rect">
            <a:avLst/>
          </a:prstGeom>
          <a:noFill/>
        </p:spPr>
        <p:txBody>
          <a:bodyPr wrap="square" rtlCol="0">
            <a:spAutoFit/>
          </a:bodyPr>
          <a:lstStyle/>
          <a:p>
            <a:r>
              <a:rPr lang="en-US" dirty="0"/>
              <a:t>Types of seismic waves</a:t>
            </a:r>
          </a:p>
        </p:txBody>
      </p:sp>
    </p:spTree>
    <p:extLst>
      <p:ext uri="{BB962C8B-B14F-4D97-AF65-F5344CB8AC3E}">
        <p14:creationId xmlns:p14="http://schemas.microsoft.com/office/powerpoint/2010/main" val="26384240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73734CDA-1CE8-4F1C-B0B3-AAB252B013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B858FAD-55BE-E75F-F2C4-49501AB38D7B}"/>
              </a:ext>
            </a:extLst>
          </p:cNvPr>
          <p:cNvSpPr>
            <a:spLocks noGrp="1"/>
          </p:cNvSpPr>
          <p:nvPr>
            <p:ph type="title"/>
          </p:nvPr>
        </p:nvSpPr>
        <p:spPr>
          <a:xfrm>
            <a:off x="4974771" y="634946"/>
            <a:ext cx="6574972" cy="1450757"/>
          </a:xfrm>
        </p:spPr>
        <p:txBody>
          <a:bodyPr>
            <a:normAutofit/>
          </a:bodyPr>
          <a:lstStyle/>
          <a:p>
            <a:r>
              <a:rPr lang="en-US" dirty="0"/>
              <a:t>Electromagnetic waves</a:t>
            </a:r>
          </a:p>
        </p:txBody>
      </p:sp>
      <p:pic>
        <p:nvPicPr>
          <p:cNvPr id="5" name="Picture 4" descr="A diagram of a magnetic field&#10;&#10;Description automatically generated">
            <a:extLst>
              <a:ext uri="{FF2B5EF4-FFF2-40B4-BE49-F238E27FC236}">
                <a16:creationId xmlns:a16="http://schemas.microsoft.com/office/drawing/2014/main" id="{8E276169-3009-D9C2-C785-9EB3B083CD6F}"/>
              </a:ext>
            </a:extLst>
          </p:cNvPr>
          <p:cNvPicPr>
            <a:picLocks noChangeAspect="1"/>
          </p:cNvPicPr>
          <p:nvPr/>
        </p:nvPicPr>
        <p:blipFill>
          <a:blip r:embed="rId2"/>
          <a:stretch>
            <a:fillRect/>
          </a:stretch>
        </p:blipFill>
        <p:spPr>
          <a:xfrm>
            <a:off x="633999" y="2475758"/>
            <a:ext cx="4001315" cy="1643052"/>
          </a:xfrm>
          <a:prstGeom prst="rect">
            <a:avLst/>
          </a:prstGeom>
        </p:spPr>
      </p:pic>
      <p:cxnSp>
        <p:nvCxnSpPr>
          <p:cNvPr id="12" name="Straight Connector 11">
            <a:extLst>
              <a:ext uri="{FF2B5EF4-FFF2-40B4-BE49-F238E27FC236}">
                <a16:creationId xmlns:a16="http://schemas.microsoft.com/office/drawing/2014/main" id="{D7143990-FA50-4B23-AE6D-E17D22F5267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74770" y="2086188"/>
            <a:ext cx="6089768" cy="0"/>
          </a:xfrm>
          <a:prstGeom prst="line">
            <a:avLst/>
          </a:prstGeom>
          <a:ln w="6350">
            <a:solidFill>
              <a:schemeClr val="tx1">
                <a:lumMod val="50000"/>
                <a:lumOff val="50000"/>
                <a:alpha val="9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23F10FD1-E31E-41B2-9AFE-F43F990DCA1E}"/>
              </a:ext>
            </a:extLst>
          </p:cNvPr>
          <p:cNvSpPr>
            <a:spLocks noGrp="1"/>
          </p:cNvSpPr>
          <p:nvPr>
            <p:ph idx="1"/>
          </p:nvPr>
        </p:nvSpPr>
        <p:spPr>
          <a:xfrm>
            <a:off x="4974769" y="2198914"/>
            <a:ext cx="6574973" cy="3670180"/>
          </a:xfrm>
        </p:spPr>
        <p:txBody>
          <a:bodyPr>
            <a:normAutofit/>
          </a:bodyPr>
          <a:lstStyle/>
          <a:p>
            <a:r>
              <a:rPr lang="en-US" dirty="0"/>
              <a:t>Electromagnetic waves are associated with oscillations in electric and magnetic fields and do not require a medium. </a:t>
            </a:r>
          </a:p>
          <a:p>
            <a:r>
              <a:rPr lang="en-US" dirty="0"/>
              <a:t>Examples include gamma rays, X-rays, ultraviolet waves, visible light, infrared waves, microwaves, and radio waves. </a:t>
            </a:r>
          </a:p>
          <a:p>
            <a:r>
              <a:rPr lang="en-US" dirty="0"/>
              <a:t>Electromagnetic waves can travel through a vacuum at the speed of light, </a:t>
            </a:r>
            <a:r>
              <a:rPr lang="en-US" i="1" dirty="0"/>
              <a:t>c</a:t>
            </a:r>
            <a:r>
              <a:rPr lang="en-US" dirty="0"/>
              <a:t>=2.99792458×10</a:t>
            </a:r>
            <a:r>
              <a:rPr lang="en-US" baseline="30000" dirty="0"/>
              <a:t>8</a:t>
            </a:r>
            <a:r>
              <a:rPr lang="en-US" dirty="0"/>
              <a:t>m/s.</a:t>
            </a:r>
          </a:p>
          <a:p>
            <a:r>
              <a:rPr lang="en-US" dirty="0"/>
              <a:t>  </a:t>
            </a:r>
          </a:p>
        </p:txBody>
      </p:sp>
      <p:sp>
        <p:nvSpPr>
          <p:cNvPr id="14" name="Rectangle 13">
            <a:extLst>
              <a:ext uri="{FF2B5EF4-FFF2-40B4-BE49-F238E27FC236}">
                <a16:creationId xmlns:a16="http://schemas.microsoft.com/office/drawing/2014/main" id="{29765C2F-E3D0-4261-9A4A-F97B2C609A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rgbClr val="1588FE"/>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6" name="Rectangle 15">
            <a:extLst>
              <a:ext uri="{FF2B5EF4-FFF2-40B4-BE49-F238E27FC236}">
                <a16:creationId xmlns:a16="http://schemas.microsoft.com/office/drawing/2014/main" id="{6638892E-C2A5-4DB9-B4D3-22B4DA4B36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rgbClr val="148E69"/>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3097530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D40791F6-715D-481A-9C4A-3645AECFD5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FBC0E54-585B-9989-D47A-D37498B38ECA}"/>
              </a:ext>
            </a:extLst>
          </p:cNvPr>
          <p:cNvSpPr>
            <a:spLocks noGrp="1"/>
          </p:cNvSpPr>
          <p:nvPr>
            <p:ph type="title"/>
          </p:nvPr>
        </p:nvSpPr>
        <p:spPr>
          <a:xfrm>
            <a:off x="4974771" y="634946"/>
            <a:ext cx="6574972" cy="1450757"/>
          </a:xfrm>
        </p:spPr>
        <p:txBody>
          <a:bodyPr vert="horz" lIns="91440" tIns="45720" rIns="91440" bIns="45720" rtlCol="0" anchor="b">
            <a:normAutofit/>
          </a:bodyPr>
          <a:lstStyle/>
          <a:p>
            <a:r>
              <a:rPr lang="en-US" dirty="0"/>
              <a:t>Matter waves</a:t>
            </a:r>
          </a:p>
        </p:txBody>
      </p:sp>
      <p:pic>
        <p:nvPicPr>
          <p:cNvPr id="6" name="Picture 5" descr="A multicolored circular object with a black background&#10;&#10;Description automatically generated">
            <a:extLst>
              <a:ext uri="{FF2B5EF4-FFF2-40B4-BE49-F238E27FC236}">
                <a16:creationId xmlns:a16="http://schemas.microsoft.com/office/drawing/2014/main" id="{FAF8E8E3-8368-D8D8-DEED-3F2F193F18ED}"/>
              </a:ext>
            </a:extLst>
          </p:cNvPr>
          <p:cNvPicPr>
            <a:picLocks noChangeAspect="1"/>
          </p:cNvPicPr>
          <p:nvPr/>
        </p:nvPicPr>
        <p:blipFill rotWithShape="1">
          <a:blip r:embed="rId2"/>
          <a:srcRect l="20540" r="25627" b="1"/>
          <a:stretch/>
        </p:blipFill>
        <p:spPr>
          <a:xfrm>
            <a:off x="633999" y="640081"/>
            <a:ext cx="4001315" cy="5314406"/>
          </a:xfrm>
          <a:prstGeom prst="rect">
            <a:avLst/>
          </a:prstGeom>
        </p:spPr>
      </p:pic>
      <p:cxnSp>
        <p:nvCxnSpPr>
          <p:cNvPr id="13" name="Straight Connector 12">
            <a:extLst>
              <a:ext uri="{FF2B5EF4-FFF2-40B4-BE49-F238E27FC236}">
                <a16:creationId xmlns:a16="http://schemas.microsoft.com/office/drawing/2014/main" id="{740F83A4-FAC4-4867-95A5-BBFD280C7BF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74770" y="2086188"/>
            <a:ext cx="6089768" cy="0"/>
          </a:xfrm>
          <a:prstGeom prst="line">
            <a:avLst/>
          </a:prstGeom>
          <a:ln w="6350">
            <a:solidFill>
              <a:schemeClr val="tx1">
                <a:lumMod val="50000"/>
                <a:lumOff val="50000"/>
                <a:alpha val="90000"/>
              </a:schemeClr>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1098C7BF-74AA-06A7-04D0-324F1B043C13}"/>
              </a:ext>
            </a:extLst>
          </p:cNvPr>
          <p:cNvSpPr txBox="1"/>
          <p:nvPr/>
        </p:nvSpPr>
        <p:spPr>
          <a:xfrm>
            <a:off x="4974769" y="2198914"/>
            <a:ext cx="6574973" cy="3670180"/>
          </a:xfrm>
          <a:prstGeom prst="rect">
            <a:avLst/>
          </a:prstGeom>
        </p:spPr>
        <p:txBody>
          <a:bodyPr vert="horz" lIns="0" tIns="45720" rIns="0" bIns="45720" rtlCol="0">
            <a:normAutofit/>
          </a:bodyPr>
          <a:lstStyle/>
          <a:p>
            <a:pPr defTabSz="914400">
              <a:lnSpc>
                <a:spcPct val="90000"/>
              </a:lnSpc>
              <a:spcAft>
                <a:spcPts val="600"/>
              </a:spcAft>
              <a:buClr>
                <a:schemeClr val="accent1"/>
              </a:buClr>
              <a:buFont typeface="Calibri" panose="020F0502020204030204" pitchFamily="34" charset="0"/>
            </a:pPr>
            <a:r>
              <a:rPr lang="en-US">
                <a:solidFill>
                  <a:schemeClr val="tx1">
                    <a:lumMod val="75000"/>
                    <a:lumOff val="25000"/>
                  </a:schemeClr>
                </a:solidFill>
              </a:rPr>
              <a:t>Matter waves are a central part of the branch of physics known as quantum mechanics. These waves are associated with protons, electrons, neutrons, and other fundamental particles found in nature. The theory that all types of matter have wave-like properties was first proposed by Louis de Broglie in 1924. </a:t>
            </a:r>
          </a:p>
        </p:txBody>
      </p:sp>
      <p:sp>
        <p:nvSpPr>
          <p:cNvPr id="15" name="Rectangle 14">
            <a:extLst>
              <a:ext uri="{FF2B5EF4-FFF2-40B4-BE49-F238E27FC236}">
                <a16:creationId xmlns:a16="http://schemas.microsoft.com/office/drawing/2014/main" id="{CADA4CA0-9A57-4FBE-A9E5-24DFC23C3F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7" name="Rectangle 16">
            <a:extLst>
              <a:ext uri="{FF2B5EF4-FFF2-40B4-BE49-F238E27FC236}">
                <a16:creationId xmlns:a16="http://schemas.microsoft.com/office/drawing/2014/main" id="{811CBAFA-D7E0-40A7-BB94-2C05304B40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8" name="TextBox 7">
            <a:extLst>
              <a:ext uri="{FF2B5EF4-FFF2-40B4-BE49-F238E27FC236}">
                <a16:creationId xmlns:a16="http://schemas.microsoft.com/office/drawing/2014/main" id="{8ADAB6FE-4468-5C9D-D96D-E6AA88B815DF}"/>
              </a:ext>
            </a:extLst>
          </p:cNvPr>
          <p:cNvSpPr txBox="1"/>
          <p:nvPr/>
        </p:nvSpPr>
        <p:spPr>
          <a:xfrm>
            <a:off x="4808323" y="5612487"/>
            <a:ext cx="6094970" cy="369332"/>
          </a:xfrm>
          <a:prstGeom prst="rect">
            <a:avLst/>
          </a:prstGeom>
          <a:noFill/>
        </p:spPr>
        <p:txBody>
          <a:bodyPr wrap="square">
            <a:spAutoFit/>
          </a:bodyPr>
          <a:lstStyle/>
          <a:p>
            <a:r>
              <a:rPr lang="en-US" dirty="0"/>
              <a:t>Electron waves of an electron trapped in a corral of iron atoms</a:t>
            </a:r>
          </a:p>
        </p:txBody>
      </p:sp>
    </p:spTree>
    <p:extLst>
      <p:ext uri="{BB962C8B-B14F-4D97-AF65-F5344CB8AC3E}">
        <p14:creationId xmlns:p14="http://schemas.microsoft.com/office/powerpoint/2010/main" val="40857480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173685" y="1041915"/>
            <a:ext cx="9844629" cy="658813"/>
          </a:xfrm>
        </p:spPr>
        <p:txBody>
          <a:bodyPr>
            <a:normAutofit fontScale="90000"/>
          </a:bodyPr>
          <a:lstStyle/>
          <a:p>
            <a:pPr>
              <a:defRPr/>
            </a:pPr>
            <a:r>
              <a:rPr lang="en-US" dirty="0"/>
              <a:t>Characteristics of a wave: period, frequency, amplitude</a:t>
            </a:r>
          </a:p>
        </p:txBody>
      </p:sp>
      <mc:AlternateContent xmlns:mc="http://schemas.openxmlformats.org/markup-compatibility/2006" xmlns:a14="http://schemas.microsoft.com/office/drawing/2010/main">
        <mc:Choice Requires="a14">
          <p:sp>
            <p:nvSpPr>
              <p:cNvPr id="9219" name="Text Placeholder 6"/>
              <p:cNvSpPr>
                <a:spLocks noGrp="1"/>
              </p:cNvSpPr>
              <p:nvPr>
                <p:ph type="body" sz="quarter" idx="14"/>
              </p:nvPr>
            </p:nvSpPr>
            <p:spPr>
              <a:xfrm>
                <a:off x="5612054" y="5619551"/>
                <a:ext cx="6350956" cy="696725"/>
              </a:xfrm>
            </p:spPr>
            <p:txBody>
              <a:bodyPr>
                <a:normAutofit/>
              </a:bodyPr>
              <a:lstStyle/>
              <a:p>
                <a:r>
                  <a:rPr lang="en-US" sz="1200" dirty="0"/>
                  <a:t>An idealized ocean wave passes under a sea gull that bobs up and down in simple harmonic motion. The wave has a wavelength </a:t>
                </a:r>
                <a14:m>
                  <m:oMath xmlns:m="http://schemas.openxmlformats.org/officeDocument/2006/math">
                    <m:r>
                      <a:rPr lang="en-US" sz="1200" i="1" dirty="0">
                        <a:latin typeface="Cambria Math"/>
                      </a:rPr>
                      <m:t>𝜆</m:t>
                    </m:r>
                  </m:oMath>
                </a14:m>
                <a:r>
                  <a:rPr lang="en-US" sz="1200" i="1" dirty="0"/>
                  <a:t> </a:t>
                </a:r>
                <a:r>
                  <a:rPr lang="en-US" sz="1200" dirty="0"/>
                  <a:t>, which is the distance between adjacent identical parts of the wave. The up and down disturbance of the surface propagates parallel to the surface at a speed </a:t>
                </a:r>
                <a:r>
                  <a:rPr lang="en-US" sz="1200" i="1" dirty="0"/>
                  <a:t>V</a:t>
                </a:r>
                <a14:m>
                  <m:oMath xmlns:m="http://schemas.openxmlformats.org/officeDocument/2006/math">
                    <m:r>
                      <a:rPr lang="en-US" sz="1200" i="1" dirty="0" smtClean="0">
                        <a:latin typeface="Cambria Math"/>
                      </a:rPr>
                      <m:t> </m:t>
                    </m:r>
                  </m:oMath>
                </a14:m>
                <a:r>
                  <a:rPr lang="en-US" sz="1200" dirty="0"/>
                  <a:t>. </a:t>
                </a:r>
              </a:p>
            </p:txBody>
          </p:sp>
        </mc:Choice>
        <mc:Fallback xmlns="">
          <p:sp>
            <p:nvSpPr>
              <p:cNvPr id="9219" name="Text Placeholder 6"/>
              <p:cNvSpPr>
                <a:spLocks noGrp="1" noRot="1" noChangeAspect="1" noMove="1" noResize="1" noEditPoints="1" noAdjustHandles="1" noChangeArrowheads="1" noChangeShapeType="1" noTextEdit="1"/>
              </p:cNvSpPr>
              <p:nvPr>
                <p:ph type="body" sz="quarter" idx="14"/>
              </p:nvPr>
            </p:nvSpPr>
            <p:spPr>
              <a:xfrm>
                <a:off x="5612054" y="5619551"/>
                <a:ext cx="6350956" cy="696725"/>
              </a:xfrm>
              <a:blipFill>
                <a:blip r:embed="rId3"/>
                <a:stretch>
                  <a:fillRect l="-96" t="-3509" r="-672"/>
                </a:stretch>
              </a:blipFill>
            </p:spPr>
            <p:txBody>
              <a:bodyPr/>
              <a:lstStyle/>
              <a:p>
                <a:r>
                  <a:rPr lang="en-US">
                    <a:noFill/>
                  </a:rPr>
                  <a:t> </a:t>
                </a:r>
              </a:p>
            </p:txBody>
          </p:sp>
        </mc:Fallback>
      </mc:AlternateContent>
      <p:sp>
        <p:nvSpPr>
          <p:cNvPr id="7" name="TextBox 6">
            <a:extLst>
              <a:ext uri="{FF2B5EF4-FFF2-40B4-BE49-F238E27FC236}">
                <a16:creationId xmlns:a16="http://schemas.microsoft.com/office/drawing/2014/main" id="{16366F01-486B-89B4-4CDF-18F0C5DFEF31}"/>
              </a:ext>
            </a:extLst>
          </p:cNvPr>
          <p:cNvSpPr txBox="1"/>
          <p:nvPr/>
        </p:nvSpPr>
        <p:spPr>
          <a:xfrm>
            <a:off x="612802" y="1863549"/>
            <a:ext cx="4704550" cy="4247317"/>
          </a:xfrm>
          <a:prstGeom prst="rect">
            <a:avLst/>
          </a:prstGeom>
          <a:noFill/>
        </p:spPr>
        <p:txBody>
          <a:bodyPr wrap="square">
            <a:spAutoFit/>
          </a:bodyPr>
          <a:lstStyle/>
          <a:p>
            <a:r>
              <a:rPr lang="en-US" dirty="0"/>
              <a:t>The simplified wave in the figure on the right is an up and down disturbance of the water surface. It causes a sea gull to move up and down in simple harmonic motion as the wave crests and troughs (peaks and valleys) pass under the bird. </a:t>
            </a:r>
          </a:p>
          <a:p>
            <a:endParaRPr lang="en-US" dirty="0"/>
          </a:p>
          <a:p>
            <a:r>
              <a:rPr lang="en-US" dirty="0"/>
              <a:t>The time for one complete up and down motion is the wave’s</a:t>
            </a:r>
            <a:r>
              <a:rPr lang="en-US" b="1" dirty="0"/>
              <a:t> period  </a:t>
            </a:r>
            <a:r>
              <a:rPr lang="en-US" i="1" dirty="0">
                <a:latin typeface="Times New Roman" panose="02020603050405020304" pitchFamily="18" charset="0"/>
                <a:cs typeface="Times New Roman" panose="02020603050405020304" pitchFamily="18" charset="0"/>
              </a:rPr>
              <a:t>T</a:t>
            </a:r>
            <a:r>
              <a:rPr lang="en-US" i="1" dirty="0">
                <a:cs typeface="Times New Roman" panose="02020603050405020304" pitchFamily="18" charset="0"/>
              </a:rPr>
              <a:t>.</a:t>
            </a:r>
          </a:p>
          <a:p>
            <a:endParaRPr lang="en-US" i="1" dirty="0">
              <a:cs typeface="Times New Roman" panose="02020603050405020304" pitchFamily="18" charset="0"/>
            </a:endParaRPr>
          </a:p>
          <a:p>
            <a:r>
              <a:rPr lang="en-US" dirty="0"/>
              <a:t>The wave’s</a:t>
            </a:r>
            <a:r>
              <a:rPr lang="en-US" b="1" dirty="0"/>
              <a:t> frequency </a:t>
            </a:r>
            <a:r>
              <a:rPr lang="en-US" dirty="0"/>
              <a:t>is                  .</a:t>
            </a:r>
          </a:p>
          <a:p>
            <a:endParaRPr lang="en-US" dirty="0"/>
          </a:p>
          <a:p>
            <a:r>
              <a:rPr lang="en-US" dirty="0"/>
              <a:t>The </a:t>
            </a:r>
            <a:r>
              <a:rPr lang="en-US" b="1" dirty="0"/>
              <a:t>amplitude</a:t>
            </a:r>
            <a:r>
              <a:rPr lang="en-US" dirty="0"/>
              <a:t> of the wave (</a:t>
            </a:r>
            <a:r>
              <a:rPr lang="en-US" i="1" dirty="0">
                <a:latin typeface="Times New Roman" panose="02020603050405020304" pitchFamily="18" charset="0"/>
                <a:cs typeface="Times New Roman" panose="02020603050405020304" pitchFamily="18" charset="0"/>
              </a:rPr>
              <a:t>A</a:t>
            </a:r>
            <a:r>
              <a:rPr lang="en-US" dirty="0"/>
              <a:t>) is a measure of the maximum displacement of the medium from its equilibrium position.</a:t>
            </a:r>
          </a:p>
        </p:txBody>
      </p:sp>
      <p:pic>
        <p:nvPicPr>
          <p:cNvPr id="15" name="Picture 14">
            <a:extLst>
              <a:ext uri="{FF2B5EF4-FFF2-40B4-BE49-F238E27FC236}">
                <a16:creationId xmlns:a16="http://schemas.microsoft.com/office/drawing/2014/main" id="{F1015C70-D664-F9DC-5DEA-0EC0653E366D}"/>
              </a:ext>
            </a:extLst>
          </p:cNvPr>
          <p:cNvPicPr>
            <a:picLocks noChangeAspect="1"/>
          </p:cNvPicPr>
          <p:nvPr/>
        </p:nvPicPr>
        <p:blipFill>
          <a:blip r:embed="rId4"/>
          <a:stretch>
            <a:fillRect/>
          </a:stretch>
        </p:blipFill>
        <p:spPr>
          <a:xfrm>
            <a:off x="2965077" y="4655524"/>
            <a:ext cx="839809" cy="285073"/>
          </a:xfrm>
          <a:prstGeom prst="rect">
            <a:avLst/>
          </a:prstGeom>
        </p:spPr>
      </p:pic>
      <p:pic>
        <p:nvPicPr>
          <p:cNvPr id="12" name="Picture 11">
            <a:extLst>
              <a:ext uri="{FF2B5EF4-FFF2-40B4-BE49-F238E27FC236}">
                <a16:creationId xmlns:a16="http://schemas.microsoft.com/office/drawing/2014/main" id="{E5E1D32B-0B19-DD6D-E929-7A26E5B3283C}"/>
              </a:ext>
            </a:extLst>
          </p:cNvPr>
          <p:cNvPicPr>
            <a:picLocks noChangeAspect="1"/>
          </p:cNvPicPr>
          <p:nvPr/>
        </p:nvPicPr>
        <p:blipFill>
          <a:blip r:embed="rId5"/>
          <a:stretch>
            <a:fillRect/>
          </a:stretch>
        </p:blipFill>
        <p:spPr>
          <a:xfrm>
            <a:off x="5612054" y="2086255"/>
            <a:ext cx="6447593" cy="3271269"/>
          </a:xfrm>
          <a:prstGeom prst="rect">
            <a:avLst/>
          </a:prstGeom>
        </p:spPr>
      </p:pic>
    </p:spTree>
    <p:extLst>
      <p:ext uri="{BB962C8B-B14F-4D97-AF65-F5344CB8AC3E}">
        <p14:creationId xmlns:p14="http://schemas.microsoft.com/office/powerpoint/2010/main" val="40660778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269319" y="858574"/>
            <a:ext cx="9875315" cy="658813"/>
          </a:xfrm>
        </p:spPr>
        <p:txBody>
          <a:bodyPr>
            <a:normAutofit fontScale="90000"/>
          </a:bodyPr>
          <a:lstStyle/>
          <a:p>
            <a:pPr>
              <a:defRPr/>
            </a:pPr>
            <a:r>
              <a:rPr lang="en-US" dirty="0"/>
              <a:t>Characteristics of a wave, velocity and wavelength</a:t>
            </a:r>
          </a:p>
        </p:txBody>
      </p:sp>
      <mc:AlternateContent xmlns:mc="http://schemas.openxmlformats.org/markup-compatibility/2006" xmlns:a14="http://schemas.microsoft.com/office/drawing/2010/main">
        <mc:Choice Requires="a14">
          <p:sp>
            <p:nvSpPr>
              <p:cNvPr id="9219" name="Text Placeholder 6"/>
              <p:cNvSpPr>
                <a:spLocks noGrp="1"/>
              </p:cNvSpPr>
              <p:nvPr>
                <p:ph type="body" sz="quarter" idx="14"/>
              </p:nvPr>
            </p:nvSpPr>
            <p:spPr>
              <a:xfrm>
                <a:off x="5612054" y="5619551"/>
                <a:ext cx="6350956" cy="696725"/>
              </a:xfrm>
            </p:spPr>
            <p:txBody>
              <a:bodyPr>
                <a:normAutofit/>
              </a:bodyPr>
              <a:lstStyle/>
              <a:p>
                <a:r>
                  <a:rPr lang="en-US" sz="1200" dirty="0"/>
                  <a:t>An idealized ocean wave passes under a sea gull that bobs up and down in simple harmonic motion. The wave has a wavelength </a:t>
                </a:r>
                <a14:m>
                  <m:oMath xmlns:m="http://schemas.openxmlformats.org/officeDocument/2006/math">
                    <m:r>
                      <a:rPr lang="en-US" sz="1200" i="1" dirty="0">
                        <a:latin typeface="Cambria Math"/>
                      </a:rPr>
                      <m:t>𝜆</m:t>
                    </m:r>
                  </m:oMath>
                </a14:m>
                <a:r>
                  <a:rPr lang="en-US" sz="1200" i="1" dirty="0"/>
                  <a:t> </a:t>
                </a:r>
                <a:r>
                  <a:rPr lang="en-US" sz="1200" dirty="0"/>
                  <a:t>, which is the distance between adjacent identical parts of the wave. The up and down disturbance of the surface propagates parallel to the surface at a speed </a:t>
                </a:r>
                <a14:m>
                  <m:oMath xmlns:m="http://schemas.openxmlformats.org/officeDocument/2006/math">
                    <m:r>
                      <a:rPr lang="en-US" sz="1200" i="1" dirty="0">
                        <a:latin typeface="Cambria Math"/>
                      </a:rPr>
                      <m:t> </m:t>
                    </m:r>
                    <m:r>
                      <a:rPr lang="en-US" sz="1200" b="0" i="1" dirty="0" smtClean="0">
                        <a:latin typeface="Cambria Math" panose="02040503050406030204" pitchFamily="18" charset="0"/>
                      </a:rPr>
                      <m:t>𝑉</m:t>
                    </m:r>
                  </m:oMath>
                </a14:m>
                <a:r>
                  <a:rPr lang="en-US" sz="1200" dirty="0"/>
                  <a:t>. </a:t>
                </a:r>
              </a:p>
            </p:txBody>
          </p:sp>
        </mc:Choice>
        <mc:Fallback xmlns="">
          <p:sp>
            <p:nvSpPr>
              <p:cNvPr id="9219" name="Text Placeholder 6"/>
              <p:cNvSpPr>
                <a:spLocks noGrp="1" noRot="1" noChangeAspect="1" noMove="1" noResize="1" noEditPoints="1" noAdjustHandles="1" noChangeArrowheads="1" noChangeShapeType="1" noTextEdit="1"/>
              </p:cNvSpPr>
              <p:nvPr>
                <p:ph type="body" sz="quarter" idx="14"/>
              </p:nvPr>
            </p:nvSpPr>
            <p:spPr>
              <a:xfrm>
                <a:off x="5612054" y="5619551"/>
                <a:ext cx="6350956" cy="696725"/>
              </a:xfrm>
              <a:blipFill>
                <a:blip r:embed="rId3"/>
                <a:stretch>
                  <a:fillRect l="-96" t="-3509" r="-672"/>
                </a:stretch>
              </a:blipFill>
            </p:spPr>
            <p:txBody>
              <a:bodyPr/>
              <a:lstStyle/>
              <a:p>
                <a:r>
                  <a:rPr lang="en-US">
                    <a:noFill/>
                  </a:rPr>
                  <a:t> </a:t>
                </a:r>
              </a:p>
            </p:txBody>
          </p:sp>
        </mc:Fallback>
      </mc:AlternateContent>
      <p:sp>
        <p:nvSpPr>
          <p:cNvPr id="7" name="TextBox 6">
            <a:extLst>
              <a:ext uri="{FF2B5EF4-FFF2-40B4-BE49-F238E27FC236}">
                <a16:creationId xmlns:a16="http://schemas.microsoft.com/office/drawing/2014/main" id="{16366F01-486B-89B4-4CDF-18F0C5DFEF31}"/>
              </a:ext>
            </a:extLst>
          </p:cNvPr>
          <p:cNvSpPr txBox="1"/>
          <p:nvPr/>
        </p:nvSpPr>
        <p:spPr>
          <a:xfrm>
            <a:off x="578384" y="1566952"/>
            <a:ext cx="4819810" cy="3693319"/>
          </a:xfrm>
          <a:prstGeom prst="rect">
            <a:avLst/>
          </a:prstGeom>
          <a:noFill/>
        </p:spPr>
        <p:txBody>
          <a:bodyPr wrap="square">
            <a:spAutoFit/>
          </a:bodyPr>
          <a:lstStyle/>
          <a:p>
            <a:endParaRPr lang="en-US" sz="2000" dirty="0"/>
          </a:p>
          <a:p>
            <a:r>
              <a:rPr lang="en-US" dirty="0"/>
              <a:t>The water wave moves through the medium with a propagation velocity   .</a:t>
            </a:r>
          </a:p>
          <a:p>
            <a:r>
              <a:rPr lang="en-US" dirty="0"/>
              <a:t>The magnitude of the wave </a:t>
            </a:r>
            <a:r>
              <a:rPr lang="en-US" b="1" dirty="0"/>
              <a:t>velocity</a:t>
            </a:r>
            <a:r>
              <a:rPr lang="en-US" dirty="0"/>
              <a:t> is the distance the wave travels in a given time, which is one wavelength in the time of one period.</a:t>
            </a:r>
          </a:p>
          <a:p>
            <a:endParaRPr lang="en-US" dirty="0"/>
          </a:p>
          <a:p>
            <a:endParaRPr lang="en-US" dirty="0"/>
          </a:p>
          <a:p>
            <a:endParaRPr lang="en-US" dirty="0"/>
          </a:p>
          <a:p>
            <a:r>
              <a:rPr lang="en-US" dirty="0"/>
              <a:t>The water wave also has a length associated with it, called its </a:t>
            </a:r>
            <a:r>
              <a:rPr lang="en-US" b="1" dirty="0"/>
              <a:t>wavelength</a:t>
            </a:r>
            <a:r>
              <a:rPr lang="en-US" dirty="0"/>
              <a:t> λ, the distance between adjacent identical parts of a wave. </a:t>
            </a:r>
          </a:p>
          <a:p>
            <a:endParaRPr lang="en-US" sz="1600" dirty="0"/>
          </a:p>
        </p:txBody>
      </p:sp>
      <p:sp>
        <p:nvSpPr>
          <p:cNvPr id="3" name="TextBox 2">
            <a:extLst>
              <a:ext uri="{FF2B5EF4-FFF2-40B4-BE49-F238E27FC236}">
                <a16:creationId xmlns:a16="http://schemas.microsoft.com/office/drawing/2014/main" id="{0CE9D95B-1B50-3BDD-8D3A-8A484CA2F549}"/>
              </a:ext>
            </a:extLst>
          </p:cNvPr>
          <p:cNvSpPr txBox="1"/>
          <p:nvPr/>
        </p:nvSpPr>
        <p:spPr>
          <a:xfrm>
            <a:off x="25614" y="5156375"/>
            <a:ext cx="4254393" cy="1200329"/>
          </a:xfrm>
          <a:prstGeom prst="rect">
            <a:avLst/>
          </a:prstGeom>
          <a:solidFill>
            <a:schemeClr val="accent4">
              <a:lumMod val="40000"/>
              <a:lumOff val="60000"/>
            </a:schemeClr>
          </a:solidFill>
        </p:spPr>
        <p:txBody>
          <a:bodyPr wrap="square" rtlCol="0">
            <a:spAutoFit/>
          </a:bodyPr>
          <a:lstStyle/>
          <a:p>
            <a:r>
              <a:rPr lang="en-US" sz="1800" dirty="0"/>
              <a:t>Note:  This movement of the wave is  the disturbance moving to the right, not the water itself (or the bird would move to the right).</a:t>
            </a:r>
            <a:endParaRPr lang="en-US" dirty="0"/>
          </a:p>
        </p:txBody>
      </p:sp>
      <p:pic>
        <p:nvPicPr>
          <p:cNvPr id="15" name="Picture 14">
            <a:extLst>
              <a:ext uri="{FF2B5EF4-FFF2-40B4-BE49-F238E27FC236}">
                <a16:creationId xmlns:a16="http://schemas.microsoft.com/office/drawing/2014/main" id="{8DD0F7AA-9A85-A19F-E652-5C19D3918953}"/>
              </a:ext>
            </a:extLst>
          </p:cNvPr>
          <p:cNvPicPr>
            <a:picLocks noChangeAspect="1"/>
          </p:cNvPicPr>
          <p:nvPr/>
        </p:nvPicPr>
        <p:blipFill>
          <a:blip r:embed="rId4"/>
          <a:stretch>
            <a:fillRect/>
          </a:stretch>
        </p:blipFill>
        <p:spPr>
          <a:xfrm>
            <a:off x="5531526" y="2125474"/>
            <a:ext cx="6444031" cy="3273836"/>
          </a:xfrm>
          <a:prstGeom prst="rect">
            <a:avLst/>
          </a:prstGeom>
        </p:spPr>
      </p:pic>
      <p:pic>
        <p:nvPicPr>
          <p:cNvPr id="19" name="Picture 18">
            <a:extLst>
              <a:ext uri="{FF2B5EF4-FFF2-40B4-BE49-F238E27FC236}">
                <a16:creationId xmlns:a16="http://schemas.microsoft.com/office/drawing/2014/main" id="{EF32BD0C-9725-65A4-F4EB-60E043906F35}"/>
              </a:ext>
            </a:extLst>
          </p:cNvPr>
          <p:cNvPicPr>
            <a:picLocks noChangeAspect="1"/>
          </p:cNvPicPr>
          <p:nvPr/>
        </p:nvPicPr>
        <p:blipFill>
          <a:blip r:embed="rId5"/>
          <a:stretch>
            <a:fillRect/>
          </a:stretch>
        </p:blipFill>
        <p:spPr>
          <a:xfrm>
            <a:off x="2030219" y="3429000"/>
            <a:ext cx="1282766" cy="666784"/>
          </a:xfrm>
          <a:prstGeom prst="rect">
            <a:avLst/>
          </a:prstGeom>
        </p:spPr>
      </p:pic>
      <p:pic>
        <p:nvPicPr>
          <p:cNvPr id="21" name="Picture 20">
            <a:extLst>
              <a:ext uri="{FF2B5EF4-FFF2-40B4-BE49-F238E27FC236}">
                <a16:creationId xmlns:a16="http://schemas.microsoft.com/office/drawing/2014/main" id="{08E2C4E7-5839-076F-F31F-91FD798B8025}"/>
              </a:ext>
            </a:extLst>
          </p:cNvPr>
          <p:cNvPicPr>
            <a:picLocks noChangeAspect="1"/>
          </p:cNvPicPr>
          <p:nvPr/>
        </p:nvPicPr>
        <p:blipFill>
          <a:blip r:embed="rId6"/>
          <a:stretch>
            <a:fillRect/>
          </a:stretch>
        </p:blipFill>
        <p:spPr>
          <a:xfrm>
            <a:off x="2796925" y="2147583"/>
            <a:ext cx="271531" cy="319448"/>
          </a:xfrm>
          <a:prstGeom prst="rect">
            <a:avLst/>
          </a:prstGeom>
        </p:spPr>
      </p:pic>
    </p:spTree>
    <p:extLst>
      <p:ext uri="{BB962C8B-B14F-4D97-AF65-F5344CB8AC3E}">
        <p14:creationId xmlns:p14="http://schemas.microsoft.com/office/powerpoint/2010/main" val="6196464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981199" y="581693"/>
            <a:ext cx="8062913" cy="658813"/>
          </a:xfrm>
        </p:spPr>
        <p:txBody>
          <a:bodyPr>
            <a:normAutofit fontScale="90000"/>
          </a:bodyPr>
          <a:lstStyle/>
          <a:p>
            <a:pPr>
              <a:defRPr/>
            </a:pPr>
            <a:r>
              <a:rPr lang="en-US" dirty="0"/>
              <a:t>Transverse and longitudinal waves</a:t>
            </a:r>
          </a:p>
        </p:txBody>
      </p:sp>
      <p:sp>
        <p:nvSpPr>
          <p:cNvPr id="9219" name="Text Placeholder 6"/>
          <p:cNvSpPr>
            <a:spLocks noGrp="1"/>
          </p:cNvSpPr>
          <p:nvPr>
            <p:ph type="body" sz="quarter" idx="14"/>
          </p:nvPr>
        </p:nvSpPr>
        <p:spPr>
          <a:xfrm>
            <a:off x="628169" y="5558078"/>
            <a:ext cx="5180960" cy="1166812"/>
          </a:xfrm>
        </p:spPr>
        <p:txBody>
          <a:bodyPr/>
          <a:lstStyle/>
          <a:p>
            <a:r>
              <a:rPr lang="en-US" sz="1600" dirty="0"/>
              <a:t>In this example of a transverse wave, the wave propagates horizontally, and the disturbance in the cord is in the vertical direction.</a:t>
            </a:r>
          </a:p>
        </p:txBody>
      </p:sp>
      <p:sp>
        <p:nvSpPr>
          <p:cNvPr id="4" name="TextBox 3">
            <a:extLst>
              <a:ext uri="{FF2B5EF4-FFF2-40B4-BE49-F238E27FC236}">
                <a16:creationId xmlns:a16="http://schemas.microsoft.com/office/drawing/2014/main" id="{2BDEB72E-7BF7-C0C1-F832-4E3D4ED2DC5D}"/>
              </a:ext>
            </a:extLst>
          </p:cNvPr>
          <p:cNvSpPr txBox="1"/>
          <p:nvPr/>
        </p:nvSpPr>
        <p:spPr>
          <a:xfrm>
            <a:off x="1089211" y="1799601"/>
            <a:ext cx="10513679" cy="1754326"/>
          </a:xfrm>
          <a:prstGeom prst="rect">
            <a:avLst/>
          </a:prstGeom>
          <a:noFill/>
        </p:spPr>
        <p:txBody>
          <a:bodyPr wrap="square">
            <a:spAutoFit/>
          </a:bodyPr>
          <a:lstStyle/>
          <a:p>
            <a:r>
              <a:rPr lang="en-US" dirty="0"/>
              <a:t>A simple wave consists of a periodic disturbance that propagates from one place to another. </a:t>
            </a:r>
          </a:p>
          <a:p>
            <a:r>
              <a:rPr lang="en-US" dirty="0"/>
              <a:t>The wave that propagates in the horizontal direction while the surface is disturbed in the vertical direction  is called a </a:t>
            </a:r>
            <a:r>
              <a:rPr lang="en-US" b="1" dirty="0"/>
              <a:t>transverse</a:t>
            </a:r>
            <a:r>
              <a:rPr lang="en-US" dirty="0"/>
              <a:t> wave or </a:t>
            </a:r>
            <a:r>
              <a:rPr lang="en-US" b="1" dirty="0"/>
              <a:t>shear</a:t>
            </a:r>
            <a:r>
              <a:rPr lang="en-US" dirty="0"/>
              <a:t> wave; in such a wave, the disturbance is perpendicular to the direction of propagation. </a:t>
            </a:r>
          </a:p>
          <a:p>
            <a:r>
              <a:rPr lang="en-US" dirty="0"/>
              <a:t>In contrast, in a </a:t>
            </a:r>
            <a:r>
              <a:rPr lang="en-US" b="1" dirty="0"/>
              <a:t>longitudinal </a:t>
            </a:r>
            <a:r>
              <a:rPr lang="en-US" dirty="0"/>
              <a:t>wave or </a:t>
            </a:r>
            <a:r>
              <a:rPr lang="en-US" b="1" dirty="0"/>
              <a:t>compressional</a:t>
            </a:r>
            <a:r>
              <a:rPr lang="en-US" dirty="0"/>
              <a:t> wave, the disturbance is parallel to the direction of propagation. </a:t>
            </a:r>
          </a:p>
        </p:txBody>
      </p:sp>
      <p:sp>
        <p:nvSpPr>
          <p:cNvPr id="9" name="TextBox 8">
            <a:extLst>
              <a:ext uri="{FF2B5EF4-FFF2-40B4-BE49-F238E27FC236}">
                <a16:creationId xmlns:a16="http://schemas.microsoft.com/office/drawing/2014/main" id="{3F084211-B440-96FC-FE04-7A656E16D446}"/>
              </a:ext>
            </a:extLst>
          </p:cNvPr>
          <p:cNvSpPr txBox="1"/>
          <p:nvPr/>
        </p:nvSpPr>
        <p:spPr>
          <a:xfrm>
            <a:off x="6491087" y="5445310"/>
            <a:ext cx="5180960" cy="830997"/>
          </a:xfrm>
          <a:prstGeom prst="rect">
            <a:avLst/>
          </a:prstGeom>
          <a:noFill/>
        </p:spPr>
        <p:txBody>
          <a:bodyPr wrap="square">
            <a:spAutoFit/>
          </a:bodyPr>
          <a:lstStyle/>
          <a:p>
            <a:r>
              <a:rPr lang="en-US" sz="1600" dirty="0"/>
              <a:t>In this example of a longitudinal wave, the wave propagates horizontally, and the disturbance in the cord is also in the horizontal direction.</a:t>
            </a:r>
          </a:p>
        </p:txBody>
      </p:sp>
      <p:pic>
        <p:nvPicPr>
          <p:cNvPr id="3" name="Picture 2">
            <a:extLst>
              <a:ext uri="{FF2B5EF4-FFF2-40B4-BE49-F238E27FC236}">
                <a16:creationId xmlns:a16="http://schemas.microsoft.com/office/drawing/2014/main" id="{18D16476-73AB-BF0D-AAC3-907E8898C08C}"/>
              </a:ext>
            </a:extLst>
          </p:cNvPr>
          <p:cNvPicPr>
            <a:picLocks noChangeAspect="1"/>
          </p:cNvPicPr>
          <p:nvPr/>
        </p:nvPicPr>
        <p:blipFill>
          <a:blip r:embed="rId2"/>
          <a:stretch>
            <a:fillRect/>
          </a:stretch>
        </p:blipFill>
        <p:spPr>
          <a:xfrm>
            <a:off x="1369219" y="3561406"/>
            <a:ext cx="9286875" cy="1876425"/>
          </a:xfrm>
          <a:prstGeom prst="rect">
            <a:avLst/>
          </a:prstGeom>
        </p:spPr>
      </p:pic>
    </p:spTree>
    <p:extLst>
      <p:ext uri="{BB962C8B-B14F-4D97-AF65-F5344CB8AC3E}">
        <p14:creationId xmlns:p14="http://schemas.microsoft.com/office/powerpoint/2010/main" val="3792558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189745" y="471822"/>
            <a:ext cx="9890631" cy="658813"/>
          </a:xfrm>
        </p:spPr>
        <p:txBody>
          <a:bodyPr>
            <a:normAutofit fontScale="90000"/>
          </a:bodyPr>
          <a:lstStyle/>
          <a:p>
            <a:pPr>
              <a:defRPr/>
            </a:pPr>
            <a:r>
              <a:rPr lang="en-US" dirty="0"/>
              <a:t>Transverse and longitudinal waves examples</a:t>
            </a:r>
          </a:p>
        </p:txBody>
      </p:sp>
      <p:pic>
        <p:nvPicPr>
          <p:cNvPr id="2" name="Picture Placeholder 1"/>
          <p:cNvPicPr>
            <a:picLocks noGrp="1" noChangeAspect="1"/>
          </p:cNvPicPr>
          <p:nvPr>
            <p:ph type="pic" sz="quarter" idx="13"/>
          </p:nvPr>
        </p:nvPicPr>
        <p:blipFill>
          <a:blip r:embed="rId2">
            <a:extLst>
              <a:ext uri="{28A0092B-C50C-407E-A947-70E740481C1C}">
                <a14:useLocalDpi xmlns:a14="http://schemas.microsoft.com/office/drawing/2010/main" val="0"/>
              </a:ext>
            </a:extLst>
          </a:blip>
          <a:stretch>
            <a:fillRect/>
          </a:stretch>
        </p:blipFill>
        <p:spPr>
          <a:xfrm>
            <a:off x="7853128" y="1867715"/>
            <a:ext cx="3788351" cy="3500437"/>
          </a:xfrm>
        </p:spPr>
      </p:pic>
      <p:sp>
        <p:nvSpPr>
          <p:cNvPr id="9219" name="Text Placeholder 6"/>
          <p:cNvSpPr>
            <a:spLocks noGrp="1"/>
          </p:cNvSpPr>
          <p:nvPr>
            <p:ph type="body" sz="quarter" idx="14"/>
          </p:nvPr>
        </p:nvSpPr>
        <p:spPr>
          <a:xfrm>
            <a:off x="7759594" y="5529670"/>
            <a:ext cx="4296655" cy="1166812"/>
          </a:xfrm>
        </p:spPr>
        <p:txBody>
          <a:bodyPr/>
          <a:lstStyle/>
          <a:p>
            <a:r>
              <a:rPr lang="en-US" sz="1600" dirty="0"/>
              <a:t>The wave on a guitar string is transverse. The sound wave rattles a sheet of paper in a direction that shows the sound wave is longitudinal.</a:t>
            </a:r>
          </a:p>
        </p:txBody>
      </p:sp>
      <p:sp>
        <p:nvSpPr>
          <p:cNvPr id="4" name="TextBox 3">
            <a:extLst>
              <a:ext uri="{FF2B5EF4-FFF2-40B4-BE49-F238E27FC236}">
                <a16:creationId xmlns:a16="http://schemas.microsoft.com/office/drawing/2014/main" id="{827D8FAA-1196-DEF8-3F24-68BBA60BC60A}"/>
              </a:ext>
            </a:extLst>
          </p:cNvPr>
          <p:cNvSpPr txBox="1"/>
          <p:nvPr/>
        </p:nvSpPr>
        <p:spPr>
          <a:xfrm>
            <a:off x="927846" y="2113350"/>
            <a:ext cx="6097280" cy="3693319"/>
          </a:xfrm>
          <a:prstGeom prst="rect">
            <a:avLst/>
          </a:prstGeom>
          <a:noFill/>
        </p:spPr>
        <p:txBody>
          <a:bodyPr wrap="square">
            <a:spAutoFit/>
          </a:bodyPr>
          <a:lstStyle/>
          <a:p>
            <a:r>
              <a:rPr lang="en-US" dirty="0"/>
              <a:t>Waves may be transverse, longitudinal, or a combination of the two. </a:t>
            </a:r>
          </a:p>
          <a:p>
            <a:endParaRPr lang="en-US" dirty="0"/>
          </a:p>
          <a:p>
            <a:r>
              <a:rPr lang="en-US" dirty="0"/>
              <a:t>The waves on the strings of musical instruments are transverse—so are electromagnetic waves, such as visible light.</a:t>
            </a:r>
          </a:p>
          <a:p>
            <a:endParaRPr lang="en-US" dirty="0"/>
          </a:p>
          <a:p>
            <a:r>
              <a:rPr lang="en-US" dirty="0"/>
              <a:t>Sound waves in air and water are longitudinal. Their disturbances are periodic variations in pressure that are transmitted in fluids. Fluids do not have appreciable shear strength, and thus the sound waves in them must be longitudinal or compressional. </a:t>
            </a:r>
          </a:p>
          <a:p>
            <a:endParaRPr lang="en-US" dirty="0"/>
          </a:p>
          <a:p>
            <a:r>
              <a:rPr lang="en-US" dirty="0"/>
              <a:t>Sound in solids can be both longitudinal and transverse.</a:t>
            </a:r>
          </a:p>
        </p:txBody>
      </p:sp>
    </p:spTree>
    <p:extLst>
      <p:ext uri="{BB962C8B-B14F-4D97-AF65-F5344CB8AC3E}">
        <p14:creationId xmlns:p14="http://schemas.microsoft.com/office/powerpoint/2010/main" val="888578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2F7063-D6AA-921C-8546-75B2CC8110A6}"/>
              </a:ext>
            </a:extLst>
          </p:cNvPr>
          <p:cNvSpPr>
            <a:spLocks noGrp="1"/>
          </p:cNvSpPr>
          <p:nvPr>
            <p:ph type="title"/>
          </p:nvPr>
        </p:nvSpPr>
        <p:spPr/>
        <p:txBody>
          <a:bodyPr/>
          <a:lstStyle/>
          <a:p>
            <a:r>
              <a:rPr lang="en-US" dirty="0"/>
              <a:t>Characteristics of a wave, example</a:t>
            </a:r>
          </a:p>
        </p:txBody>
      </p:sp>
      <p:pic>
        <p:nvPicPr>
          <p:cNvPr id="4" name="Content Placeholder 3">
            <a:extLst>
              <a:ext uri="{FF2B5EF4-FFF2-40B4-BE49-F238E27FC236}">
                <a16:creationId xmlns:a16="http://schemas.microsoft.com/office/drawing/2014/main" id="{3EE804D1-B354-F0BF-2072-DE6E1F673932}"/>
              </a:ext>
            </a:extLst>
          </p:cNvPr>
          <p:cNvPicPr>
            <a:picLocks noGrp="1" noChangeAspect="1"/>
          </p:cNvPicPr>
          <p:nvPr>
            <p:ph idx="1"/>
          </p:nvPr>
        </p:nvPicPr>
        <p:blipFill>
          <a:blip r:embed="rId2"/>
          <a:stretch>
            <a:fillRect/>
          </a:stretch>
        </p:blipFill>
        <p:spPr>
          <a:xfrm>
            <a:off x="1154348" y="3233191"/>
            <a:ext cx="6363372" cy="2753605"/>
          </a:xfrm>
          <a:prstGeom prst="rect">
            <a:avLst/>
          </a:prstGeom>
        </p:spPr>
      </p:pic>
      <p:sp>
        <p:nvSpPr>
          <p:cNvPr id="6" name="TextBox 5">
            <a:extLst>
              <a:ext uri="{FF2B5EF4-FFF2-40B4-BE49-F238E27FC236}">
                <a16:creationId xmlns:a16="http://schemas.microsoft.com/office/drawing/2014/main" id="{ABD9FDE8-0EC3-6D7D-F614-E03EF59C3B67}"/>
              </a:ext>
            </a:extLst>
          </p:cNvPr>
          <p:cNvSpPr txBox="1"/>
          <p:nvPr/>
        </p:nvSpPr>
        <p:spPr>
          <a:xfrm>
            <a:off x="1097280" y="1900500"/>
            <a:ext cx="10562854" cy="1169551"/>
          </a:xfrm>
          <a:prstGeom prst="rect">
            <a:avLst/>
          </a:prstGeom>
          <a:noFill/>
        </p:spPr>
        <p:txBody>
          <a:bodyPr wrap="square">
            <a:spAutoFit/>
          </a:bodyPr>
          <a:lstStyle/>
          <a:p>
            <a:r>
              <a:rPr lang="en-US" sz="1400" dirty="0"/>
              <a:t>A transverse mechanical wave propagates in the positive </a:t>
            </a:r>
            <a:r>
              <a:rPr lang="en-US" sz="1400" i="1" dirty="0">
                <a:latin typeface="Times New Roman" panose="02020603050405020304" pitchFamily="18" charset="0"/>
                <a:cs typeface="Times New Roman" panose="02020603050405020304" pitchFamily="18" charset="0"/>
              </a:rPr>
              <a:t>x</a:t>
            </a:r>
            <a:r>
              <a:rPr lang="en-US" sz="1400" dirty="0"/>
              <a:t>-direction through a spring with a constant wave speed, and the medium oscillates between  </a:t>
            </a:r>
            <a:r>
              <a:rPr lang="en-US" sz="1400" i="1" dirty="0">
                <a:latin typeface="Times New Roman" panose="02020603050405020304" pitchFamily="18" charset="0"/>
                <a:cs typeface="Times New Roman" panose="02020603050405020304" pitchFamily="18" charset="0"/>
              </a:rPr>
              <a:t>+A</a:t>
            </a:r>
            <a:r>
              <a:rPr lang="en-US" sz="1400" dirty="0"/>
              <a:t> and  </a:t>
            </a:r>
            <a:r>
              <a:rPr lang="en-US" sz="1400" i="1" dirty="0">
                <a:latin typeface="Times New Roman" panose="02020603050405020304" pitchFamily="18" charset="0"/>
                <a:cs typeface="Times New Roman" panose="02020603050405020304" pitchFamily="18" charset="0"/>
              </a:rPr>
              <a:t>−A</a:t>
            </a:r>
            <a:r>
              <a:rPr lang="en-US" sz="1400" dirty="0"/>
              <a:t> around an equilibrium position. The graph in Figure 16.6 shows the height of the spring (</a:t>
            </a:r>
            <a:r>
              <a:rPr lang="en-US" sz="1400" i="1" dirty="0">
                <a:latin typeface="Times New Roman" panose="02020603050405020304" pitchFamily="18" charset="0"/>
                <a:cs typeface="Times New Roman" panose="02020603050405020304" pitchFamily="18" charset="0"/>
              </a:rPr>
              <a:t>y</a:t>
            </a:r>
            <a:r>
              <a:rPr lang="en-US" sz="1400" dirty="0"/>
              <a:t>) versus the position (</a:t>
            </a:r>
            <a:r>
              <a:rPr lang="en-US" sz="1400" i="1" dirty="0">
                <a:latin typeface="Times New Roman" panose="02020603050405020304" pitchFamily="18" charset="0"/>
                <a:cs typeface="Times New Roman" panose="02020603050405020304" pitchFamily="18" charset="0"/>
              </a:rPr>
              <a:t>x</a:t>
            </a:r>
            <a:r>
              <a:rPr lang="en-US" sz="1400" dirty="0"/>
              <a:t>), where the x-axis points in the direction of propagation. The figure shows the height of the spring versus the x-position at  t = 0.00s</a:t>
            </a:r>
          </a:p>
          <a:p>
            <a:r>
              <a:rPr lang="en-US" sz="1400" dirty="0"/>
              <a:t>as a dotted line and the wave at  t = 3.00s as a solid line. Assume the wave has not traveled more than 1 wavelength in this time. (a) Determine the wavelength and amplitude of the wave. (b) Find the propagation velocity of the wave. (c) Calculate the period and frequency of the wave.</a:t>
            </a:r>
          </a:p>
        </p:txBody>
      </p:sp>
    </p:spTree>
    <p:extLst>
      <p:ext uri="{BB962C8B-B14F-4D97-AF65-F5344CB8AC3E}">
        <p14:creationId xmlns:p14="http://schemas.microsoft.com/office/powerpoint/2010/main" val="7259156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5E95B0-0735-FDEF-5946-11D5822A1290}"/>
              </a:ext>
            </a:extLst>
          </p:cNvPr>
          <p:cNvSpPr>
            <a:spLocks noGrp="1"/>
          </p:cNvSpPr>
          <p:nvPr>
            <p:ph type="title"/>
          </p:nvPr>
        </p:nvSpPr>
        <p:spPr/>
        <p:txBody>
          <a:bodyPr/>
          <a:lstStyle/>
          <a:p>
            <a:r>
              <a:rPr lang="en-US" dirty="0"/>
              <a:t>Mathematics of a wave</a:t>
            </a:r>
          </a:p>
        </p:txBody>
      </p:sp>
      <p:sp>
        <p:nvSpPr>
          <p:cNvPr id="3" name="Content Placeholder 2">
            <a:extLst>
              <a:ext uri="{FF2B5EF4-FFF2-40B4-BE49-F238E27FC236}">
                <a16:creationId xmlns:a16="http://schemas.microsoft.com/office/drawing/2014/main" id="{BD4178EF-CC2F-CECA-5D6C-2DACEBB90660}"/>
              </a:ext>
            </a:extLst>
          </p:cNvPr>
          <p:cNvSpPr>
            <a:spLocks noGrp="1"/>
          </p:cNvSpPr>
          <p:nvPr>
            <p:ph idx="1"/>
          </p:nvPr>
        </p:nvSpPr>
        <p:spPr>
          <a:xfrm>
            <a:off x="912341" y="1994015"/>
            <a:ext cx="10058400" cy="4023360"/>
          </a:xfrm>
        </p:spPr>
        <p:txBody>
          <a:bodyPr/>
          <a:lstStyle/>
          <a:p>
            <a:r>
              <a:rPr lang="en-US" dirty="0"/>
              <a:t>A </a:t>
            </a:r>
            <a:r>
              <a:rPr lang="en-US" b="1" dirty="0"/>
              <a:t>pulse</a:t>
            </a:r>
            <a:r>
              <a:rPr lang="en-US" dirty="0"/>
              <a:t> can be described as wave consisting of a single disturbance that moves through the medium with a constant amplitude. The pulse moves as a pattern that maintains its shape as it propagates with a constant wave speed. Because the wave speed is constant, the distance the pulse moves in a time  </a:t>
            </a:r>
            <a:r>
              <a:rPr lang="en-US" dirty="0" err="1"/>
              <a:t>Δ</a:t>
            </a:r>
            <a:r>
              <a:rPr lang="en-US" i="1" dirty="0" err="1">
                <a:latin typeface="Times New Roman" panose="02020603050405020304" pitchFamily="18" charset="0"/>
                <a:cs typeface="Times New Roman" panose="02020603050405020304" pitchFamily="18" charset="0"/>
              </a:rPr>
              <a:t>t</a:t>
            </a:r>
            <a:r>
              <a:rPr lang="en-US" dirty="0"/>
              <a:t> is equal to  </a:t>
            </a:r>
            <a:r>
              <a:rPr lang="en-US" dirty="0" err="1"/>
              <a:t>Δ</a:t>
            </a:r>
            <a:r>
              <a:rPr lang="en-US" i="1" dirty="0" err="1">
                <a:latin typeface="Times New Roman" panose="02020603050405020304" pitchFamily="18" charset="0"/>
                <a:cs typeface="Times New Roman" panose="02020603050405020304" pitchFamily="18" charset="0"/>
              </a:rPr>
              <a:t>x</a:t>
            </a:r>
            <a:r>
              <a:rPr lang="en-US" i="1" dirty="0"/>
              <a:t> </a:t>
            </a:r>
            <a:r>
              <a:rPr lang="en-US" dirty="0"/>
              <a:t>= </a:t>
            </a:r>
            <a:r>
              <a:rPr lang="en-US" i="1" dirty="0">
                <a:latin typeface="Times New Roman" panose="02020603050405020304" pitchFamily="18" charset="0"/>
                <a:cs typeface="Times New Roman" panose="02020603050405020304" pitchFamily="18" charset="0"/>
              </a:rPr>
              <a:t>v</a:t>
            </a:r>
            <a:r>
              <a:rPr lang="en-US" i="1" dirty="0"/>
              <a:t> </a:t>
            </a:r>
            <a:r>
              <a:rPr lang="en-US" dirty="0" err="1"/>
              <a:t>Δ</a:t>
            </a:r>
            <a:r>
              <a:rPr lang="en-US" i="1" dirty="0" err="1">
                <a:latin typeface="Times New Roman" panose="02020603050405020304" pitchFamily="18" charset="0"/>
                <a:cs typeface="Times New Roman" panose="02020603050405020304" pitchFamily="18" charset="0"/>
              </a:rPr>
              <a:t>t</a:t>
            </a:r>
            <a:endParaRPr lang="en-US" i="1" dirty="0">
              <a:latin typeface="Times New Roman" panose="02020603050405020304" pitchFamily="18" charset="0"/>
              <a:cs typeface="Times New Roman" panose="02020603050405020304" pitchFamily="18" charset="0"/>
            </a:endParaRPr>
          </a:p>
          <a:p>
            <a:r>
              <a:rPr lang="en-US" dirty="0"/>
              <a:t> </a:t>
            </a:r>
          </a:p>
        </p:txBody>
      </p:sp>
      <p:pic>
        <p:nvPicPr>
          <p:cNvPr id="4" name="Picture 3">
            <a:extLst>
              <a:ext uri="{FF2B5EF4-FFF2-40B4-BE49-F238E27FC236}">
                <a16:creationId xmlns:a16="http://schemas.microsoft.com/office/drawing/2014/main" id="{A86A9134-4936-5F92-9E9E-9D0358C97126}"/>
              </a:ext>
            </a:extLst>
          </p:cNvPr>
          <p:cNvPicPr>
            <a:picLocks noChangeAspect="1"/>
          </p:cNvPicPr>
          <p:nvPr/>
        </p:nvPicPr>
        <p:blipFill>
          <a:blip r:embed="rId2"/>
          <a:stretch>
            <a:fillRect/>
          </a:stretch>
        </p:blipFill>
        <p:spPr>
          <a:xfrm>
            <a:off x="7432589" y="2906283"/>
            <a:ext cx="4633140" cy="3314409"/>
          </a:xfrm>
          <a:prstGeom prst="rect">
            <a:avLst/>
          </a:prstGeom>
        </p:spPr>
      </p:pic>
      <p:sp>
        <p:nvSpPr>
          <p:cNvPr id="7" name="TextBox 6">
            <a:extLst>
              <a:ext uri="{FF2B5EF4-FFF2-40B4-BE49-F238E27FC236}">
                <a16:creationId xmlns:a16="http://schemas.microsoft.com/office/drawing/2014/main" id="{3BEBD8EA-459D-0331-2F55-9E9C5B77530B}"/>
              </a:ext>
            </a:extLst>
          </p:cNvPr>
          <p:cNvSpPr txBox="1"/>
          <p:nvPr/>
        </p:nvSpPr>
        <p:spPr>
          <a:xfrm>
            <a:off x="813074" y="4641706"/>
            <a:ext cx="6081997" cy="1477328"/>
          </a:xfrm>
          <a:prstGeom prst="rect">
            <a:avLst/>
          </a:prstGeom>
          <a:noFill/>
        </p:spPr>
        <p:txBody>
          <a:bodyPr wrap="square">
            <a:spAutoFit/>
          </a:bodyPr>
          <a:lstStyle/>
          <a:p>
            <a:r>
              <a:rPr lang="en-US" dirty="0"/>
              <a:t>The pulse at time  </a:t>
            </a:r>
            <a:r>
              <a:rPr lang="en-US" i="1" dirty="0">
                <a:latin typeface="Times New Roman" panose="02020603050405020304" pitchFamily="18" charset="0"/>
                <a:cs typeface="Times New Roman" panose="02020603050405020304" pitchFamily="18" charset="0"/>
              </a:rPr>
              <a:t>t</a:t>
            </a:r>
            <a:r>
              <a:rPr lang="en-US" i="1" dirty="0"/>
              <a:t> </a:t>
            </a:r>
            <a:r>
              <a:rPr lang="en-US" dirty="0"/>
              <a:t>= 0 is centered on  </a:t>
            </a:r>
            <a:r>
              <a:rPr lang="en-US" i="1" dirty="0">
                <a:latin typeface="Times New Roman" panose="02020603050405020304" pitchFamily="18" charset="0"/>
                <a:cs typeface="Times New Roman" panose="02020603050405020304" pitchFamily="18" charset="0"/>
              </a:rPr>
              <a:t>x</a:t>
            </a:r>
            <a:r>
              <a:rPr lang="en-US" i="1" dirty="0"/>
              <a:t> </a:t>
            </a:r>
            <a:r>
              <a:rPr lang="en-US" dirty="0"/>
              <a:t>= 0 with amplitude </a:t>
            </a:r>
            <a:r>
              <a:rPr lang="en-US" i="1" dirty="0"/>
              <a:t>A</a:t>
            </a:r>
            <a:r>
              <a:rPr lang="en-US" dirty="0"/>
              <a:t>. The pulse moves as a pattern with a constant shape, with a constant maximum value </a:t>
            </a:r>
            <a:r>
              <a:rPr lang="en-US" i="1" dirty="0"/>
              <a:t>A</a:t>
            </a:r>
            <a:r>
              <a:rPr lang="en-US" dirty="0"/>
              <a:t>. The distance traveled is measured with any convenient point on the pulse. In this figure, the crest is used.</a:t>
            </a:r>
          </a:p>
        </p:txBody>
      </p:sp>
    </p:spTree>
    <p:extLst>
      <p:ext uri="{BB962C8B-B14F-4D97-AF65-F5344CB8AC3E}">
        <p14:creationId xmlns:p14="http://schemas.microsoft.com/office/powerpoint/2010/main" val="13247467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C1C7D0-7C07-1E55-A168-05922DC949AA}"/>
              </a:ext>
            </a:extLst>
          </p:cNvPr>
          <p:cNvSpPr>
            <a:spLocks noGrp="1"/>
          </p:cNvSpPr>
          <p:nvPr>
            <p:ph type="title"/>
          </p:nvPr>
        </p:nvSpPr>
        <p:spPr/>
        <p:txBody>
          <a:bodyPr/>
          <a:lstStyle/>
          <a:p>
            <a:r>
              <a:rPr lang="en-US" dirty="0"/>
              <a:t>Modeling a one-dimensional sinusoidal wave using a wave function</a:t>
            </a:r>
          </a:p>
        </p:txBody>
      </p:sp>
      <p:pic>
        <p:nvPicPr>
          <p:cNvPr id="4" name="Content Placeholder 3">
            <a:extLst>
              <a:ext uri="{FF2B5EF4-FFF2-40B4-BE49-F238E27FC236}">
                <a16:creationId xmlns:a16="http://schemas.microsoft.com/office/drawing/2014/main" id="{AE745DBC-05B5-9A35-846E-144683E188B9}"/>
              </a:ext>
            </a:extLst>
          </p:cNvPr>
          <p:cNvPicPr>
            <a:picLocks noGrp="1" noChangeAspect="1"/>
          </p:cNvPicPr>
          <p:nvPr>
            <p:ph idx="1"/>
          </p:nvPr>
        </p:nvPicPr>
        <p:blipFill>
          <a:blip r:embed="rId2"/>
          <a:stretch>
            <a:fillRect/>
          </a:stretch>
        </p:blipFill>
        <p:spPr>
          <a:xfrm>
            <a:off x="6732883" y="2050150"/>
            <a:ext cx="4087607" cy="4022725"/>
          </a:xfrm>
          <a:prstGeom prst="rect">
            <a:avLst/>
          </a:prstGeom>
        </p:spPr>
      </p:pic>
      <p:sp>
        <p:nvSpPr>
          <p:cNvPr id="9" name="TextBox 8">
            <a:extLst>
              <a:ext uri="{FF2B5EF4-FFF2-40B4-BE49-F238E27FC236}">
                <a16:creationId xmlns:a16="http://schemas.microsoft.com/office/drawing/2014/main" id="{42AB4D15-58D5-C007-4CE0-9A74AF850D7B}"/>
              </a:ext>
            </a:extLst>
          </p:cNvPr>
          <p:cNvSpPr txBox="1"/>
          <p:nvPr/>
        </p:nvSpPr>
        <p:spPr>
          <a:xfrm>
            <a:off x="205430" y="1853219"/>
            <a:ext cx="6102693" cy="3693319"/>
          </a:xfrm>
          <a:prstGeom prst="rect">
            <a:avLst/>
          </a:prstGeom>
          <a:noFill/>
        </p:spPr>
        <p:txBody>
          <a:bodyPr wrap="square">
            <a:spAutoFit/>
          </a:bodyPr>
          <a:lstStyle/>
          <a:p>
            <a:r>
              <a:rPr lang="en-US" dirty="0"/>
              <a:t>Consider a string kept at a constant tension with one end is fixed and the free end is oscillated between  </a:t>
            </a:r>
            <a:r>
              <a:rPr lang="en-US" dirty="0">
                <a:latin typeface="Times New Roman" panose="02020603050405020304" pitchFamily="18" charset="0"/>
                <a:cs typeface="Times New Roman" panose="02020603050405020304" pitchFamily="18" charset="0"/>
              </a:rPr>
              <a:t>y=+A </a:t>
            </a:r>
            <a:r>
              <a:rPr lang="en-US" dirty="0"/>
              <a:t>and  </a:t>
            </a:r>
            <a:r>
              <a:rPr lang="en-US" dirty="0">
                <a:latin typeface="Times New Roman" panose="02020603050405020304" pitchFamily="18" charset="0"/>
                <a:cs typeface="Times New Roman" panose="02020603050405020304" pitchFamily="18" charset="0"/>
              </a:rPr>
              <a:t>y=−A</a:t>
            </a:r>
            <a:r>
              <a:rPr lang="en-US" dirty="0"/>
              <a:t> by a mechanical device at a constant frequency. Figure on the right shows snapshots of the wave at an interval of an eighth of a period, beginning after one period  (</a:t>
            </a:r>
            <a:r>
              <a:rPr lang="en-US" i="1" dirty="0">
                <a:latin typeface="Times New Roman" panose="02020603050405020304" pitchFamily="18" charset="0"/>
                <a:cs typeface="Times New Roman" panose="02020603050405020304" pitchFamily="18" charset="0"/>
              </a:rPr>
              <a:t>t</a:t>
            </a:r>
            <a:r>
              <a:rPr lang="en-US" dirty="0">
                <a:latin typeface="Times New Roman" panose="02020603050405020304" pitchFamily="18" charset="0"/>
                <a:cs typeface="Times New Roman" panose="02020603050405020304" pitchFamily="18" charset="0"/>
              </a:rPr>
              <a:t> = T</a:t>
            </a:r>
            <a:r>
              <a:rPr lang="en-US" dirty="0"/>
              <a:t>). We can model the y-position of the string as a function of the position </a:t>
            </a:r>
            <a:r>
              <a:rPr lang="en-US" i="1" dirty="0">
                <a:latin typeface="Times New Roman" panose="02020603050405020304" pitchFamily="18" charset="0"/>
                <a:cs typeface="Times New Roman" panose="02020603050405020304" pitchFamily="18" charset="0"/>
              </a:rPr>
              <a:t>x</a:t>
            </a:r>
            <a:r>
              <a:rPr lang="en-US" dirty="0"/>
              <a:t>:</a:t>
            </a:r>
          </a:p>
          <a:p>
            <a:endParaRPr lang="en-US" dirty="0"/>
          </a:p>
          <a:p>
            <a:endParaRPr lang="en-US" dirty="0"/>
          </a:p>
          <a:p>
            <a:endParaRPr lang="en-US" dirty="0"/>
          </a:p>
          <a:p>
            <a:r>
              <a:rPr lang="en-US" dirty="0"/>
              <a:t>The wave on the string travels in the positive x-direction with a constant velocity </a:t>
            </a:r>
            <a:r>
              <a:rPr lang="en-US" dirty="0">
                <a:latin typeface="Times New Roman" panose="02020603050405020304" pitchFamily="18" charset="0"/>
                <a:cs typeface="Times New Roman" panose="02020603050405020304" pitchFamily="18" charset="0"/>
              </a:rPr>
              <a:t>v</a:t>
            </a:r>
            <a:r>
              <a:rPr lang="en-US" dirty="0"/>
              <a:t>, and moves a distance </a:t>
            </a:r>
            <a:r>
              <a:rPr lang="en-US" i="1" dirty="0" err="1">
                <a:latin typeface="Times New Roman" panose="02020603050405020304" pitchFamily="18" charset="0"/>
                <a:cs typeface="Times New Roman" panose="02020603050405020304" pitchFamily="18" charset="0"/>
              </a:rPr>
              <a:t>vt</a:t>
            </a:r>
            <a:r>
              <a:rPr lang="en-US" dirty="0"/>
              <a:t> in a time </a:t>
            </a:r>
            <a:r>
              <a:rPr lang="en-US" i="1" dirty="0">
                <a:latin typeface="Times New Roman" panose="02020603050405020304" pitchFamily="18" charset="0"/>
                <a:cs typeface="Times New Roman" panose="02020603050405020304" pitchFamily="18" charset="0"/>
              </a:rPr>
              <a:t>t</a:t>
            </a:r>
            <a:r>
              <a:rPr lang="en-US" dirty="0"/>
              <a:t>. The wave function can now be defined by</a:t>
            </a:r>
          </a:p>
          <a:p>
            <a:endParaRPr lang="en-US" dirty="0"/>
          </a:p>
        </p:txBody>
      </p:sp>
      <p:pic>
        <p:nvPicPr>
          <p:cNvPr id="11" name="Picture 10" descr="A math equation with a circle and a symbol&#10;&#10;Description automatically generated with medium confidence">
            <a:extLst>
              <a:ext uri="{FF2B5EF4-FFF2-40B4-BE49-F238E27FC236}">
                <a16:creationId xmlns:a16="http://schemas.microsoft.com/office/drawing/2014/main" id="{EB6E189C-94A0-E513-09B6-09698C344AC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07913" y="3554977"/>
            <a:ext cx="1968500" cy="704850"/>
          </a:xfrm>
          <a:prstGeom prst="rect">
            <a:avLst/>
          </a:prstGeom>
        </p:spPr>
      </p:pic>
      <p:pic>
        <p:nvPicPr>
          <p:cNvPr id="13" name="Picture 12" descr="A close up of a number&#10;&#10;Description automatically generated">
            <a:extLst>
              <a:ext uri="{FF2B5EF4-FFF2-40B4-BE49-F238E27FC236}">
                <a16:creationId xmlns:a16="http://schemas.microsoft.com/office/drawing/2014/main" id="{1C511B7B-DFE5-C586-8691-81B3C89E895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61658" y="5421835"/>
            <a:ext cx="2495550" cy="539750"/>
          </a:xfrm>
          <a:prstGeom prst="rect">
            <a:avLst/>
          </a:prstGeom>
        </p:spPr>
      </p:pic>
    </p:spTree>
    <p:extLst>
      <p:ext uri="{BB962C8B-B14F-4D97-AF65-F5344CB8AC3E}">
        <p14:creationId xmlns:p14="http://schemas.microsoft.com/office/powerpoint/2010/main" val="2261964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E91A8-E481-9428-2EC7-140AA37E5116}"/>
              </a:ext>
            </a:extLst>
          </p:cNvPr>
          <p:cNvSpPr>
            <a:spLocks noGrp="1"/>
          </p:cNvSpPr>
          <p:nvPr>
            <p:ph type="title"/>
          </p:nvPr>
        </p:nvSpPr>
        <p:spPr/>
        <p:txBody>
          <a:bodyPr/>
          <a:lstStyle/>
          <a:p>
            <a:r>
              <a:rPr lang="en-US" dirty="0"/>
              <a:t>Wave function and wave number</a:t>
            </a:r>
          </a:p>
        </p:txBody>
      </p:sp>
      <p:sp>
        <p:nvSpPr>
          <p:cNvPr id="3" name="Content Placeholder 2">
            <a:extLst>
              <a:ext uri="{FF2B5EF4-FFF2-40B4-BE49-F238E27FC236}">
                <a16:creationId xmlns:a16="http://schemas.microsoft.com/office/drawing/2014/main" id="{0EC74764-BBB1-A252-4F5C-A1956541F258}"/>
              </a:ext>
            </a:extLst>
          </p:cNvPr>
          <p:cNvSpPr>
            <a:spLocks noGrp="1"/>
          </p:cNvSpPr>
          <p:nvPr>
            <p:ph idx="1"/>
          </p:nvPr>
        </p:nvSpPr>
        <p:spPr/>
        <p:txBody>
          <a:bodyPr/>
          <a:lstStyle/>
          <a:p>
            <a:r>
              <a:rPr lang="en-US" sz="1800" dirty="0"/>
              <a:t>We introduce the wave number:</a:t>
            </a:r>
          </a:p>
          <a:p>
            <a:pPr marL="0" indent="0">
              <a:buNone/>
            </a:pPr>
            <a:endParaRPr lang="en-US" sz="1800" dirty="0"/>
          </a:p>
          <a:p>
            <a:pPr marL="0" indent="0">
              <a:buNone/>
            </a:pPr>
            <a:r>
              <a:rPr lang="en-US" sz="1800" dirty="0"/>
              <a:t>The wave function can be written as </a:t>
            </a:r>
          </a:p>
          <a:p>
            <a:endParaRPr lang="en-US" dirty="0"/>
          </a:p>
        </p:txBody>
      </p:sp>
      <p:pic>
        <p:nvPicPr>
          <p:cNvPr id="5" name="Picture 4" descr="A math equation with numbers and symbols&#10;&#10;Description automatically generated">
            <a:extLst>
              <a:ext uri="{FF2B5EF4-FFF2-40B4-BE49-F238E27FC236}">
                <a16:creationId xmlns:a16="http://schemas.microsoft.com/office/drawing/2014/main" id="{03FC5F99-7C5F-83D8-6206-0148EC40C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96230" y="1996926"/>
            <a:ext cx="730250" cy="514350"/>
          </a:xfrm>
          <a:prstGeom prst="rect">
            <a:avLst/>
          </a:prstGeom>
        </p:spPr>
      </p:pic>
      <p:pic>
        <p:nvPicPr>
          <p:cNvPr id="7" name="Picture 6" descr="A black text on a white background&#10;&#10;Description automatically generated">
            <a:extLst>
              <a:ext uri="{FF2B5EF4-FFF2-40B4-BE49-F238E27FC236}">
                <a16:creationId xmlns:a16="http://schemas.microsoft.com/office/drawing/2014/main" id="{F3E7CF10-2427-9971-0E0E-666EB4DF640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80468" y="3033616"/>
            <a:ext cx="2504661" cy="514350"/>
          </a:xfrm>
          <a:prstGeom prst="rect">
            <a:avLst/>
          </a:prstGeom>
        </p:spPr>
      </p:pic>
      <p:sp>
        <p:nvSpPr>
          <p:cNvPr id="9" name="TextBox 8">
            <a:extLst>
              <a:ext uri="{FF2B5EF4-FFF2-40B4-BE49-F238E27FC236}">
                <a16:creationId xmlns:a16="http://schemas.microsoft.com/office/drawing/2014/main" id="{F1963ADE-DC49-ADB9-71A6-32C155107555}"/>
              </a:ext>
            </a:extLst>
          </p:cNvPr>
          <p:cNvSpPr txBox="1"/>
          <p:nvPr/>
        </p:nvSpPr>
        <p:spPr>
          <a:xfrm>
            <a:off x="888141" y="3669624"/>
            <a:ext cx="10356507" cy="584775"/>
          </a:xfrm>
          <a:prstGeom prst="rect">
            <a:avLst/>
          </a:prstGeom>
          <a:noFill/>
        </p:spPr>
        <p:txBody>
          <a:bodyPr wrap="square">
            <a:spAutoFit/>
          </a:bodyPr>
          <a:lstStyle/>
          <a:p>
            <a:r>
              <a:rPr lang="en-US" sz="1600" dirty="0"/>
              <a:t>where </a:t>
            </a:r>
            <a:r>
              <a:rPr lang="en-US" sz="1600" i="1" dirty="0">
                <a:latin typeface="Times New Roman" panose="02020603050405020304" pitchFamily="18" charset="0"/>
                <a:cs typeface="Times New Roman" panose="02020603050405020304" pitchFamily="18" charset="0"/>
              </a:rPr>
              <a:t>A</a:t>
            </a:r>
            <a:r>
              <a:rPr lang="en-US" sz="1600" dirty="0"/>
              <a:t> is the amplitude,  </a:t>
            </a:r>
            <a:r>
              <a:rPr lang="en-US" sz="1600" i="1" dirty="0">
                <a:latin typeface="Times New Roman" panose="02020603050405020304" pitchFamily="18" charset="0"/>
                <a:cs typeface="Times New Roman" panose="02020603050405020304" pitchFamily="18" charset="0"/>
              </a:rPr>
              <a:t>k</a:t>
            </a:r>
            <a:r>
              <a:rPr lang="en-US" sz="1600" dirty="0"/>
              <a:t>=2πλ is the wave number,  ω=2π</a:t>
            </a:r>
            <a:r>
              <a:rPr lang="en-US" sz="1600" i="1" dirty="0">
                <a:latin typeface="Times New Roman" panose="02020603050405020304" pitchFamily="18" charset="0"/>
                <a:cs typeface="Times New Roman" panose="02020603050405020304" pitchFamily="18" charset="0"/>
              </a:rPr>
              <a:t>T</a:t>
            </a:r>
            <a:r>
              <a:rPr lang="en-US" sz="1600" dirty="0"/>
              <a:t> is the angular frequency, the minus sign is for waves moving in the positive </a:t>
            </a:r>
            <a:r>
              <a:rPr lang="en-US" sz="1600" i="1" dirty="0">
                <a:latin typeface="Times New Roman" panose="02020603050405020304" pitchFamily="18" charset="0"/>
                <a:cs typeface="Times New Roman" panose="02020603050405020304" pitchFamily="18" charset="0"/>
              </a:rPr>
              <a:t>x</a:t>
            </a:r>
            <a:r>
              <a:rPr lang="en-US" sz="1600" dirty="0"/>
              <a:t>-direction, and the plus sign is for waves moving in the negative </a:t>
            </a:r>
            <a:r>
              <a:rPr lang="en-US" sz="1600" i="1" dirty="0">
                <a:latin typeface="Times New Roman" panose="02020603050405020304" pitchFamily="18" charset="0"/>
                <a:cs typeface="Times New Roman" panose="02020603050405020304" pitchFamily="18" charset="0"/>
              </a:rPr>
              <a:t>x</a:t>
            </a:r>
            <a:r>
              <a:rPr lang="en-US" sz="1600" dirty="0"/>
              <a:t>-direction.</a:t>
            </a:r>
          </a:p>
        </p:txBody>
      </p:sp>
      <p:sp>
        <p:nvSpPr>
          <p:cNvPr id="11" name="TextBox 10">
            <a:extLst>
              <a:ext uri="{FF2B5EF4-FFF2-40B4-BE49-F238E27FC236}">
                <a16:creationId xmlns:a16="http://schemas.microsoft.com/office/drawing/2014/main" id="{4BBCE77F-7499-6BFF-98A7-AFBF7AD55827}"/>
              </a:ext>
            </a:extLst>
          </p:cNvPr>
          <p:cNvSpPr txBox="1"/>
          <p:nvPr/>
        </p:nvSpPr>
        <p:spPr>
          <a:xfrm>
            <a:off x="1008312" y="4335166"/>
            <a:ext cx="6094970" cy="369332"/>
          </a:xfrm>
          <a:prstGeom prst="rect">
            <a:avLst/>
          </a:prstGeom>
          <a:noFill/>
        </p:spPr>
        <p:txBody>
          <a:bodyPr wrap="square">
            <a:spAutoFit/>
          </a:bodyPr>
          <a:lstStyle/>
          <a:p>
            <a:r>
              <a:rPr lang="en-US" dirty="0"/>
              <a:t>The velocity of the wave is equal to</a:t>
            </a:r>
          </a:p>
        </p:txBody>
      </p:sp>
      <p:pic>
        <p:nvPicPr>
          <p:cNvPr id="17" name="Picture 16">
            <a:extLst>
              <a:ext uri="{FF2B5EF4-FFF2-40B4-BE49-F238E27FC236}">
                <a16:creationId xmlns:a16="http://schemas.microsoft.com/office/drawing/2014/main" id="{4341AC2E-64D6-7632-AEC6-A3A906195A68}"/>
              </a:ext>
            </a:extLst>
          </p:cNvPr>
          <p:cNvPicPr>
            <a:picLocks noChangeAspect="1"/>
          </p:cNvPicPr>
          <p:nvPr/>
        </p:nvPicPr>
        <p:blipFill>
          <a:blip r:embed="rId4"/>
          <a:stretch>
            <a:fillRect/>
          </a:stretch>
        </p:blipFill>
        <p:spPr>
          <a:xfrm>
            <a:off x="4566208" y="4568718"/>
            <a:ext cx="2496241" cy="803138"/>
          </a:xfrm>
          <a:prstGeom prst="rect">
            <a:avLst/>
          </a:prstGeom>
        </p:spPr>
      </p:pic>
      <p:sp>
        <p:nvSpPr>
          <p:cNvPr id="19" name="TextBox 18">
            <a:extLst>
              <a:ext uri="{FF2B5EF4-FFF2-40B4-BE49-F238E27FC236}">
                <a16:creationId xmlns:a16="http://schemas.microsoft.com/office/drawing/2014/main" id="{96DD77E8-A867-77A4-4FBF-91330C93C519}"/>
              </a:ext>
            </a:extLst>
          </p:cNvPr>
          <p:cNvSpPr txBox="1"/>
          <p:nvPr/>
        </p:nvSpPr>
        <p:spPr>
          <a:xfrm>
            <a:off x="917284" y="5291446"/>
            <a:ext cx="10356506" cy="369332"/>
          </a:xfrm>
          <a:prstGeom prst="rect">
            <a:avLst/>
          </a:prstGeom>
          <a:noFill/>
        </p:spPr>
        <p:txBody>
          <a:bodyPr wrap="square">
            <a:spAutoFit/>
          </a:bodyPr>
          <a:lstStyle/>
          <a:p>
            <a:r>
              <a:rPr lang="en-US" dirty="0"/>
              <a:t>The wave function modeling a sinusoidal wave, allowing for an initial phase shift  ϕ,  is</a:t>
            </a:r>
          </a:p>
        </p:txBody>
      </p:sp>
      <p:pic>
        <p:nvPicPr>
          <p:cNvPr id="21" name="Picture 20" descr="A close up of a word&#10;&#10;Description automatically generated">
            <a:extLst>
              <a:ext uri="{FF2B5EF4-FFF2-40B4-BE49-F238E27FC236}">
                <a16:creationId xmlns:a16="http://schemas.microsoft.com/office/drawing/2014/main" id="{3B443B0A-C451-6FAB-50CA-86ADF7DE8ED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323111" y="5792352"/>
            <a:ext cx="2982433" cy="442407"/>
          </a:xfrm>
          <a:prstGeom prst="rect">
            <a:avLst/>
          </a:prstGeom>
        </p:spPr>
      </p:pic>
    </p:spTree>
    <p:extLst>
      <p:ext uri="{BB962C8B-B14F-4D97-AF65-F5344CB8AC3E}">
        <p14:creationId xmlns:p14="http://schemas.microsoft.com/office/powerpoint/2010/main" val="19201860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9A0505-7377-0BA7-0E12-DE2A501CB689}"/>
              </a:ext>
            </a:extLst>
          </p:cNvPr>
          <p:cNvSpPr>
            <a:spLocks noGrp="1"/>
          </p:cNvSpPr>
          <p:nvPr>
            <p:ph type="title"/>
          </p:nvPr>
        </p:nvSpPr>
        <p:spPr/>
        <p:txBody>
          <a:bodyPr/>
          <a:lstStyle/>
          <a:p>
            <a:r>
              <a:rPr lang="en-US" dirty="0"/>
              <a:t>Example</a:t>
            </a:r>
          </a:p>
        </p:txBody>
      </p:sp>
      <p:sp>
        <p:nvSpPr>
          <p:cNvPr id="3" name="Content Placeholder 2">
            <a:extLst>
              <a:ext uri="{FF2B5EF4-FFF2-40B4-BE49-F238E27FC236}">
                <a16:creationId xmlns:a16="http://schemas.microsoft.com/office/drawing/2014/main" id="{CB45381B-941F-6FF2-1AAF-782C8CA53A4C}"/>
              </a:ext>
            </a:extLst>
          </p:cNvPr>
          <p:cNvSpPr>
            <a:spLocks noGrp="1"/>
          </p:cNvSpPr>
          <p:nvPr>
            <p:ph idx="1"/>
          </p:nvPr>
        </p:nvSpPr>
        <p:spPr/>
        <p:txBody>
          <a:bodyPr/>
          <a:lstStyle/>
          <a:p>
            <a:r>
              <a:rPr lang="en-US" dirty="0"/>
              <a:t>Write a wave function for a transverse wave on a taut string with an amplitude of 0.200 m, the period of 4.00 s and the wavelength of   1.00 m. What is the wave speed?</a:t>
            </a:r>
          </a:p>
        </p:txBody>
      </p:sp>
    </p:spTree>
    <p:extLst>
      <p:ext uri="{BB962C8B-B14F-4D97-AF65-F5344CB8AC3E}">
        <p14:creationId xmlns:p14="http://schemas.microsoft.com/office/powerpoint/2010/main" val="6070515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CD24E6-562D-6F6C-092E-351165BCD0F0}"/>
              </a:ext>
            </a:extLst>
          </p:cNvPr>
          <p:cNvSpPr>
            <a:spLocks noGrp="1"/>
          </p:cNvSpPr>
          <p:nvPr>
            <p:ph type="title"/>
          </p:nvPr>
        </p:nvSpPr>
        <p:spPr/>
        <p:txBody>
          <a:bodyPr/>
          <a:lstStyle/>
          <a:p>
            <a:r>
              <a:rPr lang="en-US" dirty="0"/>
              <a:t>Velocity and acceleration of a medium</a:t>
            </a:r>
          </a:p>
        </p:txBody>
      </p:sp>
      <p:sp>
        <p:nvSpPr>
          <p:cNvPr id="3" name="Content Placeholder 2">
            <a:extLst>
              <a:ext uri="{FF2B5EF4-FFF2-40B4-BE49-F238E27FC236}">
                <a16:creationId xmlns:a16="http://schemas.microsoft.com/office/drawing/2014/main" id="{E9ED07ED-316F-0BFE-3315-A87CBF06A1A2}"/>
              </a:ext>
            </a:extLst>
          </p:cNvPr>
          <p:cNvSpPr>
            <a:spLocks noGrp="1"/>
          </p:cNvSpPr>
          <p:nvPr>
            <p:ph idx="1"/>
          </p:nvPr>
        </p:nvSpPr>
        <p:spPr/>
        <p:txBody>
          <a:bodyPr>
            <a:normAutofit/>
          </a:bodyPr>
          <a:lstStyle/>
          <a:p>
            <a:r>
              <a:rPr lang="en-US" sz="1600" dirty="0"/>
              <a:t>The particles of the medium oscillate around an equilibrium position as the wave propagates through the medium. </a:t>
            </a:r>
          </a:p>
          <a:p>
            <a:r>
              <a:rPr lang="en-US" sz="1600" dirty="0"/>
              <a:t>In the case of the transverse wave propagating in the x-direction, the particles oscillate up and down in the y-direction, perpendicular to the motion of the wave. The velocity of the medium, which is perpendicular to the wave velocity in a transverse wave, can be found by taking the partial derivative of the position equation with respect to time. </a:t>
            </a:r>
          </a:p>
          <a:p>
            <a:r>
              <a:rPr lang="en-US" sz="1600" dirty="0"/>
              <a:t>Acceleration of the medium can be found by taking the partial derivative of the velocity equation with respect to time.</a:t>
            </a:r>
          </a:p>
          <a:p>
            <a:endParaRPr lang="en-US" sz="1600" dirty="0"/>
          </a:p>
        </p:txBody>
      </p:sp>
    </p:spTree>
    <p:extLst>
      <p:ext uri="{BB962C8B-B14F-4D97-AF65-F5344CB8AC3E}">
        <p14:creationId xmlns:p14="http://schemas.microsoft.com/office/powerpoint/2010/main" val="347168462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4C2BF8-CB81-AB73-4096-EE10F530C84F}"/>
              </a:ext>
            </a:extLst>
          </p:cNvPr>
          <p:cNvSpPr>
            <a:spLocks noGrp="1"/>
          </p:cNvSpPr>
          <p:nvPr>
            <p:ph type="title"/>
          </p:nvPr>
        </p:nvSpPr>
        <p:spPr/>
        <p:txBody>
          <a:bodyPr/>
          <a:lstStyle/>
          <a:p>
            <a:r>
              <a:rPr lang="en-US" dirty="0"/>
              <a:t>The linear wave equation</a:t>
            </a:r>
          </a:p>
        </p:txBody>
      </p:sp>
      <p:pic>
        <p:nvPicPr>
          <p:cNvPr id="8" name="Content Placeholder 7">
            <a:extLst>
              <a:ext uri="{FF2B5EF4-FFF2-40B4-BE49-F238E27FC236}">
                <a16:creationId xmlns:a16="http://schemas.microsoft.com/office/drawing/2014/main" id="{62A01A9C-52C5-3FF1-58E1-BF50B6E85518}"/>
              </a:ext>
            </a:extLst>
          </p:cNvPr>
          <p:cNvPicPr>
            <a:picLocks noGrp="1" noChangeAspect="1"/>
          </p:cNvPicPr>
          <p:nvPr>
            <p:ph idx="1"/>
          </p:nvPr>
        </p:nvPicPr>
        <p:blipFill>
          <a:blip r:embed="rId2"/>
          <a:stretch>
            <a:fillRect/>
          </a:stretch>
        </p:blipFill>
        <p:spPr>
          <a:xfrm>
            <a:off x="4363946" y="3113564"/>
            <a:ext cx="2757881" cy="878550"/>
          </a:xfrm>
        </p:spPr>
      </p:pic>
      <p:sp>
        <p:nvSpPr>
          <p:cNvPr id="6" name="TextBox 5">
            <a:extLst>
              <a:ext uri="{FF2B5EF4-FFF2-40B4-BE49-F238E27FC236}">
                <a16:creationId xmlns:a16="http://schemas.microsoft.com/office/drawing/2014/main" id="{9BDDB6DF-649A-CF5E-B3C7-1A4C2880C28C}"/>
              </a:ext>
            </a:extLst>
          </p:cNvPr>
          <p:cNvSpPr txBox="1"/>
          <p:nvPr/>
        </p:nvSpPr>
        <p:spPr>
          <a:xfrm>
            <a:off x="1023331" y="4678555"/>
            <a:ext cx="9501474" cy="646331"/>
          </a:xfrm>
          <a:prstGeom prst="rect">
            <a:avLst/>
          </a:prstGeom>
          <a:noFill/>
        </p:spPr>
        <p:txBody>
          <a:bodyPr wrap="square">
            <a:spAutoFit/>
          </a:bodyPr>
          <a:lstStyle/>
          <a:p>
            <a:r>
              <a:rPr lang="en-US" dirty="0"/>
              <a:t>These waves result due to a linear restoring force of the medium—thus, the name linear wave equation. Any wave function that satisfies this equation is a linear wave function.</a:t>
            </a:r>
          </a:p>
        </p:txBody>
      </p:sp>
      <p:sp>
        <p:nvSpPr>
          <p:cNvPr id="10" name="TextBox 9">
            <a:extLst>
              <a:ext uri="{FF2B5EF4-FFF2-40B4-BE49-F238E27FC236}">
                <a16:creationId xmlns:a16="http://schemas.microsoft.com/office/drawing/2014/main" id="{E16B7A74-D6C4-2DC8-528A-A36BCE3FEB45}"/>
              </a:ext>
            </a:extLst>
          </p:cNvPr>
          <p:cNvSpPr txBox="1"/>
          <p:nvPr/>
        </p:nvSpPr>
        <p:spPr>
          <a:xfrm>
            <a:off x="1164480" y="2054469"/>
            <a:ext cx="9912648" cy="369332"/>
          </a:xfrm>
          <a:prstGeom prst="rect">
            <a:avLst/>
          </a:prstGeom>
          <a:noFill/>
        </p:spPr>
        <p:txBody>
          <a:bodyPr wrap="square">
            <a:spAutoFit/>
          </a:bodyPr>
          <a:lstStyle/>
          <a:p>
            <a:r>
              <a:rPr lang="en-US" dirty="0"/>
              <a:t>This relationship successfully describes any wave or pulse that has the form  y(</a:t>
            </a:r>
            <a:r>
              <a:rPr lang="en-US" dirty="0" err="1"/>
              <a:t>x,t</a:t>
            </a:r>
            <a:r>
              <a:rPr lang="en-US" dirty="0"/>
              <a:t>)=f(</a:t>
            </a:r>
            <a:r>
              <a:rPr lang="en-US" dirty="0" err="1"/>
              <a:t>x∓vt</a:t>
            </a:r>
            <a:r>
              <a:rPr lang="en-US" dirty="0"/>
              <a:t>).</a:t>
            </a:r>
          </a:p>
        </p:txBody>
      </p:sp>
    </p:spTree>
    <p:extLst>
      <p:ext uri="{BB962C8B-B14F-4D97-AF65-F5344CB8AC3E}">
        <p14:creationId xmlns:p14="http://schemas.microsoft.com/office/powerpoint/2010/main" val="1347383175"/>
      </p:ext>
    </p:extLst>
  </p:cSld>
  <p:clrMapOvr>
    <a:masterClrMapping/>
  </p:clrMapOvr>
</p:sld>
</file>

<file path=ppt/theme/theme1.xml><?xml version="1.0" encoding="utf-8"?>
<a:theme xmlns:a="http://schemas.openxmlformats.org/drawingml/2006/main" name="Retrospect">
  <a:themeElements>
    <a:clrScheme name="Retrospect">
      <a:dk1>
        <a:sysClr val="windowText" lastClr="000000"/>
      </a:dk1>
      <a:lt1>
        <a:sysClr val="window" lastClr="FFFFFF"/>
      </a:lt1>
      <a:dk2>
        <a:srgbClr val="344068"/>
      </a:dk2>
      <a:lt2>
        <a:srgbClr val="D9E0E6"/>
      </a:lt2>
      <a:accent1>
        <a:srgbClr val="1CADE4"/>
      </a:accent1>
      <a:accent2>
        <a:srgbClr val="2683C6"/>
      </a:accent2>
      <a:accent3>
        <a:srgbClr val="28C4CC"/>
      </a:accent3>
      <a:accent4>
        <a:srgbClr val="42BA97"/>
      </a:accent4>
      <a:accent5>
        <a:srgbClr val="3E8853"/>
      </a:accent5>
      <a:accent6>
        <a:srgbClr val="62A39F"/>
      </a:accent6>
      <a:hlink>
        <a:srgbClr val="6EAC1C"/>
      </a:hlink>
      <a:folHlink>
        <a:srgbClr val="B26B02"/>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9CC26709-368C-4D72-9060-94E5B3FF3CD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5824</TotalTime>
  <Words>1934</Words>
  <Application>Microsoft Office PowerPoint</Application>
  <PresentationFormat>Widescreen</PresentationFormat>
  <Paragraphs>106</Paragraphs>
  <Slides>18</Slides>
  <Notes>3</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Retrospect</vt:lpstr>
      <vt:lpstr>WAVES     </vt:lpstr>
      <vt:lpstr>Today’s objectives</vt:lpstr>
      <vt:lpstr>What is a wave?</vt:lpstr>
      <vt:lpstr>Types of waves</vt:lpstr>
      <vt:lpstr>Mechanical waves</vt:lpstr>
      <vt:lpstr>Electromagnetic waves</vt:lpstr>
      <vt:lpstr>Matter waves</vt:lpstr>
      <vt:lpstr>Characteristics of a wave: period, frequency, amplitude</vt:lpstr>
      <vt:lpstr>Characteristics of a wave, velocity and wavelength</vt:lpstr>
      <vt:lpstr>Transverse and longitudinal waves</vt:lpstr>
      <vt:lpstr>Transverse and longitudinal waves examples</vt:lpstr>
      <vt:lpstr>Characteristics of a wave, example</vt:lpstr>
      <vt:lpstr>Mathematics of a wave</vt:lpstr>
      <vt:lpstr>Modeling a one-dimensional sinusoidal wave using a wave function</vt:lpstr>
      <vt:lpstr>Wave function and wave number</vt:lpstr>
      <vt:lpstr>Example</vt:lpstr>
      <vt:lpstr>Velocity and acceleration of a medium</vt:lpstr>
      <vt:lpstr>The linear wave equation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Tatiana Krivosheev</dc:creator>
  <cp:lastModifiedBy>Tatiana Krivosheev</cp:lastModifiedBy>
  <cp:revision>239</cp:revision>
  <dcterms:created xsi:type="dcterms:W3CDTF">2020-03-17T19:17:10Z</dcterms:created>
  <dcterms:modified xsi:type="dcterms:W3CDTF">2023-12-15T15:10:53Z</dcterms:modified>
</cp:coreProperties>
</file>