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3" r:id="rId1"/>
  </p:sldMasterIdLst>
  <p:notesMasterIdLst>
    <p:notesMasterId r:id="rId20"/>
  </p:notesMasterIdLst>
  <p:sldIdLst>
    <p:sldId id="256" r:id="rId2"/>
    <p:sldId id="401" r:id="rId3"/>
    <p:sldId id="402" r:id="rId4"/>
    <p:sldId id="404" r:id="rId5"/>
    <p:sldId id="405" r:id="rId6"/>
    <p:sldId id="406" r:id="rId7"/>
    <p:sldId id="407" r:id="rId8"/>
    <p:sldId id="408" r:id="rId9"/>
    <p:sldId id="409" r:id="rId10"/>
    <p:sldId id="415" r:id="rId11"/>
    <p:sldId id="412" r:id="rId12"/>
    <p:sldId id="413" r:id="rId13"/>
    <p:sldId id="416" r:id="rId14"/>
    <p:sldId id="410" r:id="rId15"/>
    <p:sldId id="300" r:id="rId16"/>
    <p:sldId id="301" r:id="rId17"/>
    <p:sldId id="411" r:id="rId18"/>
    <p:sldId id="414"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E1E6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54" autoAdjust="0"/>
    <p:restoredTop sz="94660"/>
  </p:normalViewPr>
  <p:slideViewPr>
    <p:cSldViewPr snapToGrid="0">
      <p:cViewPr varScale="1">
        <p:scale>
          <a:sx n="104" d="100"/>
          <a:sy n="104" d="100"/>
        </p:scale>
        <p:origin x="84" y="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A27DD2-65D0-4D66-B43A-3AE3C8D7A849}" type="datetimeFigureOut">
              <a:rPr lang="en-US" smtClean="0"/>
              <a:t>12/15/2023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A24C76-2916-4450-B152-FA81F261A7C7}" type="slidenum">
              <a:rPr lang="en-US" smtClean="0"/>
              <a:t>‹#›</a:t>
            </a:fld>
            <a:endParaRPr lang="en-US"/>
          </a:p>
        </p:txBody>
      </p:sp>
    </p:spTree>
    <p:extLst>
      <p:ext uri="{BB962C8B-B14F-4D97-AF65-F5344CB8AC3E}">
        <p14:creationId xmlns:p14="http://schemas.microsoft.com/office/powerpoint/2010/main" val="3239434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A24C76-2916-4450-B152-FA81F261A7C7}" type="slidenum">
              <a:rPr lang="en-US" smtClean="0"/>
              <a:t>1</a:t>
            </a:fld>
            <a:endParaRPr lang="en-US"/>
          </a:p>
        </p:txBody>
      </p:sp>
    </p:spTree>
    <p:extLst>
      <p:ext uri="{BB962C8B-B14F-4D97-AF65-F5344CB8AC3E}">
        <p14:creationId xmlns:p14="http://schemas.microsoft.com/office/powerpoint/2010/main" val="899409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A24C76-2916-4450-B152-FA81F261A7C7}" type="slidenum">
              <a:rPr lang="en-US" smtClean="0"/>
              <a:t>10</a:t>
            </a:fld>
            <a:endParaRPr lang="en-US"/>
          </a:p>
        </p:txBody>
      </p:sp>
    </p:spTree>
    <p:extLst>
      <p:ext uri="{BB962C8B-B14F-4D97-AF65-F5344CB8AC3E}">
        <p14:creationId xmlns:p14="http://schemas.microsoft.com/office/powerpoint/2010/main" val="3324810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D382E00-9C35-4AF0-88DB-478D143718E2}" type="datetimeFigureOut">
              <a:rPr lang="en-US" smtClean="0"/>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A3639-6358-4F19-BA78-8C7E28F0A52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6277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382E00-9C35-4AF0-88DB-478D143718E2}" type="datetimeFigureOut">
              <a:rPr lang="en-US" smtClean="0"/>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2840094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382E00-9C35-4AF0-88DB-478D143718E2}" type="datetimeFigureOut">
              <a:rPr lang="en-US" smtClean="0"/>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A3639-6358-4F19-BA78-8C7E28F0A52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7577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D382E00-9C35-4AF0-88DB-478D143718E2}" type="datetimeFigureOut">
              <a:rPr lang="en-US" smtClean="0"/>
              <a:t>12/15/2023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3652162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382E00-9C35-4AF0-88DB-478D143718E2}" type="datetimeFigureOut">
              <a:rPr lang="en-US" smtClean="0"/>
              <a:t>12/15/2023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138167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D382E00-9C35-4AF0-88DB-478D143718E2}" type="datetimeFigureOut">
              <a:rPr lang="en-US" smtClean="0"/>
              <a:t>12/15/2023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1248745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382E00-9C35-4AF0-88DB-478D143718E2}" type="datetimeFigureOut">
              <a:rPr lang="en-US" smtClean="0"/>
              <a:t>12/15/2023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596059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D382E00-9C35-4AF0-88DB-478D143718E2}" type="datetimeFigureOut">
              <a:rPr lang="en-US" smtClean="0"/>
              <a:t>12/15/2023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27A3639-6358-4F19-BA78-8C7E28F0A523}" type="slidenum">
              <a:rPr lang="en-US" smtClean="0"/>
              <a:t>‹#›</a:t>
            </a:fld>
            <a:endParaRPr lang="en-US"/>
          </a:p>
        </p:txBody>
      </p:sp>
    </p:spTree>
    <p:extLst>
      <p:ext uri="{BB962C8B-B14F-4D97-AF65-F5344CB8AC3E}">
        <p14:creationId xmlns:p14="http://schemas.microsoft.com/office/powerpoint/2010/main" val="3907086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382E00-9C35-4AF0-88DB-478D143718E2}" type="datetimeFigureOut">
              <a:rPr lang="en-US" smtClean="0"/>
              <a:t>12/15/2023</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3040525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382E00-9C35-4AF0-88DB-478D143718E2}" type="datetimeFigureOut">
              <a:rPr lang="en-US" smtClean="0"/>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2494552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382E00-9C35-4AF0-88DB-478D143718E2}" type="datetimeFigureOut">
              <a:rPr lang="en-US" smtClean="0"/>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17958239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125292" y="6172201"/>
            <a:ext cx="1146048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12/15/2023</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8445707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609600" y="1600201"/>
            <a:ext cx="10972800" cy="11430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609600" y="2819400"/>
            <a:ext cx="10972800" cy="15240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609600" y="4495801"/>
            <a:ext cx="10972800" cy="16303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125292" y="6172201"/>
            <a:ext cx="1146048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12/15/2023</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243678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Learning Objectives_Tex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609600" y="1600201"/>
            <a:ext cx="10972800" cy="1752600"/>
          </a:xfrm>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125292" y="6172201"/>
            <a:ext cx="1146048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12/15/2023</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
        <p:nvSpPr>
          <p:cNvPr id="5" name="Text Placeholder 4"/>
          <p:cNvSpPr>
            <a:spLocks noGrp="1"/>
          </p:cNvSpPr>
          <p:nvPr>
            <p:ph type="body" sz="quarter" idx="13"/>
          </p:nvPr>
        </p:nvSpPr>
        <p:spPr>
          <a:xfrm>
            <a:off x="609600" y="3657600"/>
            <a:ext cx="10972800" cy="1981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4394793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A1DBDB5D-5956-4717-B2E0-D781475071B8}" type="datetime4">
              <a:rPr lang="en-US"/>
              <a:pPr>
                <a:defRPr/>
              </a:pPr>
              <a:t>December 15, 2023</a:t>
            </a:fld>
            <a:endParaRPr lang="en-US"/>
          </a:p>
        </p:txBody>
      </p:sp>
      <p:sp>
        <p:nvSpPr>
          <p:cNvPr id="6" name="Footer Placeholder 4"/>
          <p:cNvSpPr>
            <a:spLocks noGrp="1"/>
          </p:cNvSpPr>
          <p:nvPr>
            <p:ph type="ftr" sz="quarter" idx="16"/>
          </p:nvPr>
        </p:nvSpPr>
        <p:spPr/>
        <p:txBody>
          <a:bodyPr/>
          <a:lstStyle>
            <a:lvl1pPr>
              <a:defRPr/>
            </a:lvl1pPr>
          </a:lstStyle>
          <a:p>
            <a:pPr>
              <a:defRPr/>
            </a:pPr>
            <a:endParaRPr lang="en-US"/>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a:p>
        </p:txBody>
      </p:sp>
    </p:spTree>
    <p:extLst>
      <p:ext uri="{BB962C8B-B14F-4D97-AF65-F5344CB8AC3E}">
        <p14:creationId xmlns:p14="http://schemas.microsoft.com/office/powerpoint/2010/main" val="18401492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A1DBDB5D-5956-4717-B2E0-D781475071B8}" type="datetime4">
              <a:rPr lang="en-US"/>
              <a:pPr>
                <a:defRPr/>
              </a:pPr>
              <a:t>December 15, 2023</a:t>
            </a:fld>
            <a:endParaRPr lang="en-US"/>
          </a:p>
        </p:txBody>
      </p:sp>
      <p:sp>
        <p:nvSpPr>
          <p:cNvPr id="6" name="Footer Placeholder 4"/>
          <p:cNvSpPr>
            <a:spLocks noGrp="1"/>
          </p:cNvSpPr>
          <p:nvPr>
            <p:ph type="ftr" sz="quarter" idx="16"/>
          </p:nvPr>
        </p:nvSpPr>
        <p:spPr/>
        <p:txBody>
          <a:bodyPr/>
          <a:lstStyle>
            <a:lvl1pPr>
              <a:defRPr/>
            </a:lvl1pPr>
          </a:lstStyle>
          <a:p>
            <a:pPr>
              <a:defRPr/>
            </a:pPr>
            <a:endParaRPr lang="en-US"/>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a:p>
        </p:txBody>
      </p:sp>
    </p:spTree>
    <p:extLst>
      <p:ext uri="{BB962C8B-B14F-4D97-AF65-F5344CB8AC3E}">
        <p14:creationId xmlns:p14="http://schemas.microsoft.com/office/powerpoint/2010/main" val="812779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D382E00-9C35-4AF0-88DB-478D143718E2}" type="datetimeFigureOut">
              <a:rPr lang="en-US" smtClean="0"/>
              <a:t>12/15/2023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27A3639-6358-4F19-BA78-8C7E28F0A523}"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4515866"/>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 id="2147483847" r:id="rId13"/>
    <p:sldLayoutId id="2147483848" r:id="rId14"/>
    <p:sldLayoutId id="2147483849" r:id="rId15"/>
    <p:sldLayoutId id="2147483850" r:id="rId16"/>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oleObject" Target="../embeddings/oleObject1.bin"/><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oleObject" Target="../embeddings/oleObject2.bin"/><Relationship Id="rId1" Type="http://schemas.openxmlformats.org/officeDocument/2006/relationships/slideLayout" Target="../slideLayouts/slideLayout13.xml"/><Relationship Id="rId6" Type="http://schemas.openxmlformats.org/officeDocument/2006/relationships/image" Target="../media/image9.jpg"/><Relationship Id="rId5" Type="http://schemas.openxmlformats.org/officeDocument/2006/relationships/image" Target="../media/image8.wmf"/><Relationship Id="rId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14.xml"/><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Rectangle 60">
            <a:extLst>
              <a:ext uri="{FF2B5EF4-FFF2-40B4-BE49-F238E27FC236}">
                <a16:creationId xmlns:a16="http://schemas.microsoft.com/office/drawing/2014/main" id="{8638A98B-4B4B-4607-B11F-7DCA0D7CCE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93A2287-FF6A-3AB4-27E1-84AE3CB83564}"/>
              </a:ext>
            </a:extLst>
          </p:cNvPr>
          <p:cNvPicPr>
            <a:picLocks noChangeAspect="1"/>
          </p:cNvPicPr>
          <p:nvPr/>
        </p:nvPicPr>
        <p:blipFill rotWithShape="1">
          <a:blip r:embed="rId3"/>
          <a:srcRect l="476" r="6705" b="3"/>
          <a:stretch/>
        </p:blipFill>
        <p:spPr>
          <a:xfrm>
            <a:off x="633999" y="640080"/>
            <a:ext cx="6275667" cy="5577840"/>
          </a:xfrm>
          <a:prstGeom prst="rect">
            <a:avLst/>
          </a:prstGeom>
        </p:spPr>
      </p:pic>
      <p:sp>
        <p:nvSpPr>
          <p:cNvPr id="62" name="Rectangle 61">
            <a:extLst>
              <a:ext uri="{FF2B5EF4-FFF2-40B4-BE49-F238E27FC236}">
                <a16:creationId xmlns:a16="http://schemas.microsoft.com/office/drawing/2014/main" id="{8E3B9B0E-204E-4BFD-B58A-E71D9CDC3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8096885" y="640080"/>
            <a:ext cx="3659246" cy="2926080"/>
          </a:xfrm>
        </p:spPr>
        <p:txBody>
          <a:bodyPr vert="horz" lIns="91440" tIns="45720" rIns="91440" bIns="45720" rtlCol="0">
            <a:normAutofit/>
          </a:bodyPr>
          <a:lstStyle/>
          <a:p>
            <a:r>
              <a:rPr lang="en-US" sz="4800" dirty="0">
                <a:solidFill>
                  <a:srgbClr val="FFFFFF"/>
                </a:solidFill>
              </a:rPr>
              <a:t>OSCILLATIONS</a:t>
            </a:r>
            <a:r>
              <a:rPr lang="en-US" sz="3400" dirty="0">
                <a:solidFill>
                  <a:srgbClr val="FFFFFF"/>
                </a:solidFill>
              </a:rPr>
              <a:t> </a:t>
            </a:r>
            <a:r>
              <a:rPr lang="en-US" sz="3400" cap="all" dirty="0">
                <a:solidFill>
                  <a:srgbClr val="FFFFFF"/>
                </a:solidFill>
              </a:rPr>
              <a:t>    </a:t>
            </a:r>
          </a:p>
        </p:txBody>
      </p:sp>
      <p:sp>
        <p:nvSpPr>
          <p:cNvPr id="63" name="Rectangle 62">
            <a:extLst>
              <a:ext uri="{FF2B5EF4-FFF2-40B4-BE49-F238E27FC236}">
                <a16:creationId xmlns:a16="http://schemas.microsoft.com/office/drawing/2014/main" id="{B1121E64-CB88-4BF5-B531-C0316E7F6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Subtitle 2"/>
          <p:cNvSpPr>
            <a:spLocks/>
          </p:cNvSpPr>
          <p:nvPr/>
        </p:nvSpPr>
        <p:spPr>
          <a:xfrm>
            <a:off x="1029547" y="4619793"/>
            <a:ext cx="7766936" cy="1096899"/>
          </a:xfrm>
          <a:prstGeom prst="rect">
            <a:avLst/>
          </a:prstGeom>
        </p:spPr>
        <p:txBody>
          <a:bodyPr/>
          <a:lstStyle/>
          <a:p>
            <a:endParaRPr lang="en-US"/>
          </a:p>
        </p:txBody>
      </p:sp>
      <p:pic>
        <p:nvPicPr>
          <p:cNvPr id="10" name="Picture 9" descr="OSX-Stacked-TM-RGB-300dpi-2016.jpg">
            <a:extLst>
              <a:ext uri="{FF2B5EF4-FFF2-40B4-BE49-F238E27FC236}">
                <a16:creationId xmlns:a16="http://schemas.microsoft.com/office/drawing/2014/main" id="{72EAFEDF-FCEB-9C7C-821E-3B1BEE119D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7632" y="223284"/>
            <a:ext cx="1226434" cy="833592"/>
          </a:xfrm>
          <a:prstGeom prst="rect">
            <a:avLst/>
          </a:prstGeom>
        </p:spPr>
      </p:pic>
    </p:spTree>
    <p:extLst>
      <p:ext uri="{BB962C8B-B14F-4D97-AF65-F5344CB8AC3E}">
        <p14:creationId xmlns:p14="http://schemas.microsoft.com/office/powerpoint/2010/main" val="2464037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196415"/>
          </a:xfrm>
        </p:spPr>
        <p:txBody>
          <a:bodyPr/>
          <a:lstStyle/>
          <a:p>
            <a:r>
              <a:rPr lang="en-US" altLang="en-US" dirty="0"/>
              <a:t>Vertical Simple Harmonic Motion</a:t>
            </a:r>
            <a:endParaRPr lang="en-US" sz="2000" dirty="0"/>
          </a:p>
        </p:txBody>
      </p:sp>
      <p:pic>
        <p:nvPicPr>
          <p:cNvPr id="6" name="Picture 5" descr="The length of the spring is l. An object is suspended from the spring. It is in equilibrium when the upward force exerted by the stretched spring equals the object’s weight. X = 0. F = k times delta l. The object also experiences gravity, which is m times g. If the object is displaced from equilibrium, the net force on the object is proportional to its displacement. The oscillations are S H M. The new length of the spring is delta l minus x. F = k times left parenthesis delta l minus x right parenthesis. The object also experiences gravity, with is m times g."/>
          <p:cNvPicPr>
            <a:picLocks noChangeAspect="1"/>
          </p:cNvPicPr>
          <p:nvPr/>
        </p:nvPicPr>
        <p:blipFill>
          <a:blip r:embed="rId2"/>
          <a:stretch>
            <a:fillRect/>
          </a:stretch>
        </p:blipFill>
        <p:spPr>
          <a:xfrm>
            <a:off x="1797861" y="2348514"/>
            <a:ext cx="6901293" cy="3462110"/>
          </a:xfrm>
          <a:prstGeom prst="rect">
            <a:avLst/>
          </a:prstGeom>
        </p:spPr>
      </p:pic>
    </p:spTree>
    <p:extLst>
      <p:ext uri="{BB962C8B-B14F-4D97-AF65-F5344CB8AC3E}">
        <p14:creationId xmlns:p14="http://schemas.microsoft.com/office/powerpoint/2010/main" val="2042492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Vertical Simple Harmonic Motion</a:t>
            </a:r>
            <a:endParaRPr lang="en-US" sz="2000" dirty="0"/>
          </a:p>
        </p:txBody>
      </p:sp>
      <p:sp>
        <p:nvSpPr>
          <p:cNvPr id="3" name="Content Placeholder 2"/>
          <p:cNvSpPr>
            <a:spLocks noGrp="1"/>
          </p:cNvSpPr>
          <p:nvPr>
            <p:ph idx="1"/>
          </p:nvPr>
        </p:nvSpPr>
        <p:spPr>
          <a:xfrm>
            <a:off x="1981200" y="1878037"/>
            <a:ext cx="8229600" cy="838200"/>
          </a:xfrm>
        </p:spPr>
        <p:txBody>
          <a:bodyPr>
            <a:normAutofit fontScale="77500" lnSpcReduction="20000"/>
          </a:bodyPr>
          <a:lstStyle/>
          <a:p>
            <a:pPr marL="256032" indent="-256032">
              <a:lnSpc>
                <a:spcPct val="150000"/>
              </a:lnSpc>
              <a:buSzPct val="100000"/>
            </a:pPr>
            <a:r>
              <a:rPr lang="en-CA" altLang="en-US" sz="2600" dirty="0"/>
              <a:t>If the weight </a:t>
            </a:r>
            <a:r>
              <a:rPr lang="en-CA" altLang="en-US" sz="2600" i="1" dirty="0"/>
              <a:t>mg</a:t>
            </a:r>
            <a:r>
              <a:rPr lang="en-CA" altLang="en-US" sz="2600" dirty="0"/>
              <a:t> compresses the spring a distance </a:t>
            </a:r>
            <a:r>
              <a:rPr lang="el-GR" altLang="en-US" sz="2600" dirty="0"/>
              <a:t>Δ</a:t>
            </a:r>
            <a:r>
              <a:rPr lang="en-CA" altLang="en-US" sz="2600" i="1" dirty="0"/>
              <a:t>l</a:t>
            </a:r>
            <a:r>
              <a:rPr lang="en-CA" altLang="en-US" sz="2600" dirty="0"/>
              <a:t>, the force constant is</a:t>
            </a:r>
            <a:endParaRPr lang="en-US" altLang="en-US" sz="2600" dirty="0"/>
          </a:p>
        </p:txBody>
      </p:sp>
      <p:graphicFrame>
        <p:nvGraphicFramePr>
          <p:cNvPr id="5" name="Object 4" descr="k = m g over delta l"/>
          <p:cNvGraphicFramePr>
            <a:graphicFrameLocks noChangeAspect="1"/>
          </p:cNvGraphicFramePr>
          <p:nvPr>
            <p:extLst>
              <p:ext uri="{D42A27DB-BD31-4B8C-83A1-F6EECF244321}">
                <p14:modId xmlns:p14="http://schemas.microsoft.com/office/powerpoint/2010/main" val="726684726"/>
              </p:ext>
            </p:extLst>
          </p:nvPr>
        </p:nvGraphicFramePr>
        <p:xfrm>
          <a:off x="5330954" y="2345126"/>
          <a:ext cx="1047361" cy="705832"/>
        </p:xfrm>
        <a:graphic>
          <a:graphicData uri="http://schemas.openxmlformats.org/presentationml/2006/ole">
            <mc:AlternateContent xmlns:mc="http://schemas.openxmlformats.org/markup-compatibility/2006">
              <mc:Choice xmlns:v="urn:schemas-microsoft-com:vml" Requires="v">
                <p:oleObj name="Equation" r:id="rId2" imgW="583920" imgH="393480" progId="Equation.DSMT4">
                  <p:embed/>
                </p:oleObj>
              </mc:Choice>
              <mc:Fallback>
                <p:oleObj name="Equation" r:id="rId2" imgW="583920" imgH="393480" progId="Equation.DSMT4">
                  <p:embed/>
                  <p:pic>
                    <p:nvPicPr>
                      <p:cNvPr id="5" name="Object 4" descr="k = m g over delta l"/>
                      <p:cNvPicPr/>
                      <p:nvPr/>
                    </p:nvPicPr>
                    <p:blipFill>
                      <a:blip r:embed="rId3"/>
                      <a:stretch>
                        <a:fillRect/>
                      </a:stretch>
                    </p:blipFill>
                    <p:spPr>
                      <a:xfrm>
                        <a:off x="5330954" y="2345126"/>
                        <a:ext cx="1047361" cy="705832"/>
                      </a:xfrm>
                      <a:prstGeom prst="rect">
                        <a:avLst/>
                      </a:prstGeom>
                    </p:spPr>
                  </p:pic>
                </p:oleObj>
              </mc:Fallback>
            </mc:AlternateContent>
          </a:graphicData>
        </a:graphic>
      </p:graphicFrame>
      <p:pic>
        <p:nvPicPr>
          <p:cNvPr id="7" name="Picture 6" descr="An object is placed atop the spring. The length of spring that is compressed is delta l. It is in equilibrium when the upward force exerted by the compressed spring equals the object’s weight. The upward force on the object is k times delta l. Gravity acts on the object, m times g. "/>
          <p:cNvPicPr>
            <a:picLocks noChangeAspect="1"/>
          </p:cNvPicPr>
          <p:nvPr/>
        </p:nvPicPr>
        <p:blipFill>
          <a:blip r:embed="rId4"/>
          <a:stretch>
            <a:fillRect/>
          </a:stretch>
        </p:blipFill>
        <p:spPr>
          <a:xfrm>
            <a:off x="3309120" y="3078558"/>
            <a:ext cx="5080982" cy="3291090"/>
          </a:xfrm>
          <a:prstGeom prst="rect">
            <a:avLst/>
          </a:prstGeom>
        </p:spPr>
      </p:pic>
    </p:spTree>
    <p:extLst>
      <p:ext uri="{BB962C8B-B14F-4D97-AF65-F5344CB8AC3E}">
        <p14:creationId xmlns:p14="http://schemas.microsoft.com/office/powerpoint/2010/main" val="1321896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ltLang="en-US" dirty="0"/>
              <a:t>Potential Energy of a Two Atom System</a:t>
            </a:r>
            <a:endParaRPr lang="en-US" dirty="0"/>
          </a:p>
        </p:txBody>
      </p:sp>
      <p:pic>
        <p:nvPicPr>
          <p:cNvPr id="7" name="Picture 6" descr="The plot of U of r is concave upward as it falls to (upper R sub 0, negative U sub 0), before rising through an inflection point toward U = 0. The minimum is the equilibrium point are r = upper R sub 0. Near equilibrium, U can be approximated by a parabola."/>
          <p:cNvPicPr>
            <a:picLocks noChangeAspect="1"/>
          </p:cNvPicPr>
          <p:nvPr/>
        </p:nvPicPr>
        <p:blipFill rotWithShape="1">
          <a:blip r:embed="rId2">
            <a:extLst>
              <a:ext uri="{28A0092B-C50C-407E-A947-70E740481C1C}">
                <a14:useLocalDpi xmlns:a14="http://schemas.microsoft.com/office/drawing/2010/main" val="0"/>
              </a:ext>
            </a:extLst>
          </a:blip>
          <a:srcRect t="15233"/>
          <a:stretch/>
        </p:blipFill>
        <p:spPr>
          <a:xfrm>
            <a:off x="2712638" y="1782513"/>
            <a:ext cx="6766724" cy="4070530"/>
          </a:xfrm>
          <a:prstGeom prst="rect">
            <a:avLst/>
          </a:prstGeom>
        </p:spPr>
      </p:pic>
    </p:spTree>
    <p:extLst>
      <p:ext uri="{BB962C8B-B14F-4D97-AF65-F5344CB8AC3E}">
        <p14:creationId xmlns:p14="http://schemas.microsoft.com/office/powerpoint/2010/main" val="1724564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029" y="288414"/>
            <a:ext cx="10058400" cy="1450757"/>
          </a:xfrm>
        </p:spPr>
        <p:txBody>
          <a:bodyPr/>
          <a:lstStyle/>
          <a:p>
            <a:r>
              <a:rPr lang="en-US" altLang="en-US" dirty="0"/>
              <a:t>Vibrations of Molecules</a:t>
            </a:r>
            <a:endParaRPr lang="en-US" dirty="0"/>
          </a:p>
        </p:txBody>
      </p:sp>
      <p:sp>
        <p:nvSpPr>
          <p:cNvPr id="3" name="Content Placeholder 2"/>
          <p:cNvSpPr>
            <a:spLocks noGrp="1"/>
          </p:cNvSpPr>
          <p:nvPr>
            <p:ph idx="1"/>
          </p:nvPr>
        </p:nvSpPr>
        <p:spPr>
          <a:xfrm>
            <a:off x="483983" y="1854341"/>
            <a:ext cx="8229600" cy="1574659"/>
          </a:xfrm>
        </p:spPr>
        <p:txBody>
          <a:bodyPr>
            <a:normAutofit lnSpcReduction="10000"/>
          </a:bodyPr>
          <a:lstStyle/>
          <a:p>
            <a:pPr marL="256032" indent="-256032">
              <a:buSzPct val="100000"/>
            </a:pPr>
            <a:r>
              <a:rPr lang="en-US" altLang="en-US" sz="2400" dirty="0"/>
              <a:t>Shown are two atoms having centers a distance </a:t>
            </a:r>
            <a:r>
              <a:rPr lang="en-US" altLang="en-US" sz="2400" i="1" dirty="0"/>
              <a:t>r</a:t>
            </a:r>
            <a:r>
              <a:rPr lang="en-US" altLang="en-US" sz="2400" dirty="0"/>
              <a:t> apart, with the equilibrium point at </a:t>
            </a:r>
            <a:r>
              <a:rPr lang="en-US" altLang="en-US" sz="2400" i="1" dirty="0"/>
              <a:t>r</a:t>
            </a:r>
            <a:r>
              <a:rPr lang="en-US" altLang="en-US" sz="2400" dirty="0"/>
              <a:t> = </a:t>
            </a:r>
            <a:r>
              <a:rPr lang="en-US" altLang="en-US" sz="2400" i="1" dirty="0"/>
              <a:t>R</a:t>
            </a:r>
            <a:r>
              <a:rPr lang="en-US" altLang="en-US" sz="2400" baseline="-25000" dirty="0"/>
              <a:t>0</a:t>
            </a:r>
            <a:r>
              <a:rPr lang="en-US" altLang="en-US" sz="2400" dirty="0"/>
              <a:t>. </a:t>
            </a:r>
          </a:p>
          <a:p>
            <a:pPr marL="256032" indent="-256032">
              <a:buSzPct val="100000"/>
            </a:pPr>
            <a:r>
              <a:rPr lang="en-US" altLang="en-US" sz="2400" dirty="0"/>
              <a:t>If they are displaced a small distance </a:t>
            </a:r>
            <a:r>
              <a:rPr lang="en-US" altLang="en-US" sz="2400" i="1" dirty="0"/>
              <a:t>x</a:t>
            </a:r>
            <a:r>
              <a:rPr lang="en-US" altLang="en-US" sz="2400" dirty="0"/>
              <a:t> from equilibrium, the restoring force is approximately</a:t>
            </a:r>
          </a:p>
        </p:txBody>
      </p:sp>
      <p:sp>
        <p:nvSpPr>
          <p:cNvPr id="8" name="Content Placeholder 7"/>
          <p:cNvSpPr>
            <a:spLocks noGrp="1"/>
          </p:cNvSpPr>
          <p:nvPr>
            <p:ph idx="14"/>
          </p:nvPr>
        </p:nvSpPr>
        <p:spPr>
          <a:xfrm>
            <a:off x="1981200" y="4495800"/>
            <a:ext cx="685800" cy="381000"/>
          </a:xfrm>
        </p:spPr>
        <p:txBody>
          <a:bodyPr>
            <a:normAutofit fontScale="92500" lnSpcReduction="10000"/>
          </a:bodyPr>
          <a:lstStyle/>
          <a:p>
            <a:r>
              <a:rPr lang="en-US" altLang="en-US" sz="2400" dirty="0"/>
              <a:t>So</a:t>
            </a:r>
            <a:endParaRPr lang="en-IN" sz="2400" dirty="0"/>
          </a:p>
        </p:txBody>
      </p:sp>
      <p:sp>
        <p:nvSpPr>
          <p:cNvPr id="7" name="Content Placeholder 6"/>
          <p:cNvSpPr>
            <a:spLocks noGrp="1"/>
          </p:cNvSpPr>
          <p:nvPr>
            <p:ph idx="13"/>
          </p:nvPr>
        </p:nvSpPr>
        <p:spPr>
          <a:xfrm>
            <a:off x="4130712" y="4535993"/>
            <a:ext cx="3276600" cy="411163"/>
          </a:xfrm>
        </p:spPr>
        <p:txBody>
          <a:bodyPr>
            <a:normAutofit lnSpcReduction="10000"/>
          </a:bodyPr>
          <a:lstStyle/>
          <a:p>
            <a:pPr marL="0" indent="0">
              <a:buNone/>
            </a:pPr>
            <a:r>
              <a:rPr lang="en-US" altLang="en-US" sz="2400" dirty="0"/>
              <a:t>and the motion is SHM.</a:t>
            </a:r>
          </a:p>
        </p:txBody>
      </p:sp>
      <p:graphicFrame>
        <p:nvGraphicFramePr>
          <p:cNvPr id="5" name="Object 4" descr="F sub r = 72 U sub 0 over R sub 0 squared, times x"/>
          <p:cNvGraphicFramePr>
            <a:graphicFrameLocks noChangeAspect="1"/>
          </p:cNvGraphicFramePr>
          <p:nvPr/>
        </p:nvGraphicFramePr>
        <p:xfrm>
          <a:off x="3559338" y="3329096"/>
          <a:ext cx="2078891" cy="940452"/>
        </p:xfrm>
        <a:graphic>
          <a:graphicData uri="http://schemas.openxmlformats.org/presentationml/2006/ole">
            <mc:AlternateContent xmlns:mc="http://schemas.openxmlformats.org/markup-compatibility/2006">
              <mc:Choice xmlns:v="urn:schemas-microsoft-com:vml" Requires="v">
                <p:oleObj name="Equation" r:id="rId2" imgW="1066680" imgH="482400" progId="Equation.DSMT4">
                  <p:embed/>
                </p:oleObj>
              </mc:Choice>
              <mc:Fallback>
                <p:oleObj name="Equation" r:id="rId2" imgW="1066680" imgH="482400" progId="Equation.DSMT4">
                  <p:embed/>
                  <p:pic>
                    <p:nvPicPr>
                      <p:cNvPr id="5" name="Object 4" descr="F sub r = 72 U sub 0 over R sub 0 squared, times x"/>
                      <p:cNvPicPr/>
                      <p:nvPr/>
                    </p:nvPicPr>
                    <p:blipFill>
                      <a:blip r:embed="rId3"/>
                      <a:stretch>
                        <a:fillRect/>
                      </a:stretch>
                    </p:blipFill>
                    <p:spPr>
                      <a:xfrm>
                        <a:off x="3559338" y="3329096"/>
                        <a:ext cx="2078891" cy="940452"/>
                      </a:xfrm>
                      <a:prstGeom prst="rect">
                        <a:avLst/>
                      </a:prstGeom>
                    </p:spPr>
                  </p:pic>
                </p:oleObj>
              </mc:Fallback>
            </mc:AlternateContent>
          </a:graphicData>
        </a:graphic>
      </p:graphicFrame>
      <p:graphicFrame>
        <p:nvGraphicFramePr>
          <p:cNvPr id="6" name="Object 5" descr="k = 72 U sub 0, over R sub 0 squared"/>
          <p:cNvGraphicFramePr>
            <a:graphicFrameLocks noChangeAspect="1"/>
          </p:cNvGraphicFramePr>
          <p:nvPr/>
        </p:nvGraphicFramePr>
        <p:xfrm>
          <a:off x="2695113" y="4307608"/>
          <a:ext cx="1362075" cy="866140"/>
        </p:xfrm>
        <a:graphic>
          <a:graphicData uri="http://schemas.openxmlformats.org/presentationml/2006/ole">
            <mc:AlternateContent xmlns:mc="http://schemas.openxmlformats.org/markup-compatibility/2006">
              <mc:Choice xmlns:v="urn:schemas-microsoft-com:vml" Requires="v">
                <p:oleObj name="Equation" r:id="rId4" imgW="698400" imgH="444240" progId="Equation.DSMT4">
                  <p:embed/>
                </p:oleObj>
              </mc:Choice>
              <mc:Fallback>
                <p:oleObj name="Equation" r:id="rId4" imgW="698400" imgH="444240" progId="Equation.DSMT4">
                  <p:embed/>
                  <p:pic>
                    <p:nvPicPr>
                      <p:cNvPr id="6" name="Object 5" descr="k = 72 U sub 0, over R sub 0 squared"/>
                      <p:cNvPicPr/>
                      <p:nvPr/>
                    </p:nvPicPr>
                    <p:blipFill>
                      <a:blip r:embed="rId5"/>
                      <a:stretch>
                        <a:fillRect/>
                      </a:stretch>
                    </p:blipFill>
                    <p:spPr>
                      <a:xfrm>
                        <a:off x="2695113" y="4307608"/>
                        <a:ext cx="1362075" cy="866140"/>
                      </a:xfrm>
                      <a:prstGeom prst="rect">
                        <a:avLst/>
                      </a:prstGeom>
                    </p:spPr>
                  </p:pic>
                </p:oleObj>
              </mc:Fallback>
            </mc:AlternateContent>
          </a:graphicData>
        </a:graphic>
      </p:graphicFrame>
      <p:pic>
        <p:nvPicPr>
          <p:cNvPr id="4" name="Picture 3" descr="Two atoms are separated by distance r on center. F sub r is the force exerted by the left hand atom on the right hand atom."/>
          <p:cNvPicPr>
            <a:picLocks noChangeAspect="1"/>
          </p:cNvPicPr>
          <p:nvPr/>
        </p:nvPicPr>
        <p:blipFill rotWithShape="1">
          <a:blip r:embed="rId6">
            <a:extLst>
              <a:ext uri="{28A0092B-C50C-407E-A947-70E740481C1C}">
                <a14:useLocalDpi xmlns:a14="http://schemas.microsoft.com/office/drawing/2010/main" val="0"/>
              </a:ext>
            </a:extLst>
          </a:blip>
          <a:srcRect t="12479"/>
          <a:stretch/>
        </p:blipFill>
        <p:spPr>
          <a:xfrm>
            <a:off x="8471979" y="2828836"/>
            <a:ext cx="2550015" cy="3182955"/>
          </a:xfrm>
          <a:prstGeom prst="rect">
            <a:avLst/>
          </a:prstGeom>
        </p:spPr>
      </p:pic>
    </p:spTree>
    <p:extLst>
      <p:ext uri="{BB962C8B-B14F-4D97-AF65-F5344CB8AC3E}">
        <p14:creationId xmlns:p14="http://schemas.microsoft.com/office/powerpoint/2010/main" val="2624671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The Simple Pendulum</a:t>
            </a:r>
            <a:endParaRPr lang="en-US" dirty="0"/>
          </a:p>
        </p:txBody>
      </p:sp>
      <p:sp>
        <p:nvSpPr>
          <p:cNvPr id="3" name="Content Placeholder 2"/>
          <p:cNvSpPr>
            <a:spLocks noGrp="1"/>
          </p:cNvSpPr>
          <p:nvPr>
            <p:ph idx="1"/>
          </p:nvPr>
        </p:nvSpPr>
        <p:spPr>
          <a:xfrm>
            <a:off x="1036063" y="2045435"/>
            <a:ext cx="4191000" cy="3075206"/>
          </a:xfrm>
        </p:spPr>
        <p:txBody>
          <a:bodyPr>
            <a:normAutofit lnSpcReduction="10000"/>
          </a:bodyPr>
          <a:lstStyle/>
          <a:p>
            <a:pPr marL="256032" indent="-256032">
              <a:buSzPct val="100000"/>
            </a:pPr>
            <a:r>
              <a:rPr lang="en-US" altLang="en-US" sz="2600" dirty="0"/>
              <a:t>A </a:t>
            </a:r>
            <a:r>
              <a:rPr lang="en-US" altLang="en-US" sz="2600" b="1" dirty="0"/>
              <a:t>simple</a:t>
            </a:r>
            <a:r>
              <a:rPr lang="en-US" altLang="en-US" sz="2600" dirty="0"/>
              <a:t> </a:t>
            </a:r>
            <a:r>
              <a:rPr lang="en-US" altLang="en-US" sz="2600" b="1" dirty="0"/>
              <a:t>pendulum</a:t>
            </a:r>
            <a:r>
              <a:rPr lang="en-US" altLang="en-US" sz="2600" dirty="0"/>
              <a:t> consists of a point mass (the bob) suspended by a massless, unstretchable string.</a:t>
            </a:r>
          </a:p>
          <a:p>
            <a:pPr marL="256032" indent="-256032">
              <a:buSzPct val="100000"/>
            </a:pPr>
            <a:r>
              <a:rPr lang="en-US" altLang="en-US" sz="2600" dirty="0"/>
              <a:t>If the pendulum swings with a small amplitude </a:t>
            </a:r>
            <a:r>
              <a:rPr lang="el-GR" altLang="en-US" sz="2600" i="1" dirty="0"/>
              <a:t>θ</a:t>
            </a:r>
            <a:r>
              <a:rPr lang="en-US" altLang="en-US" sz="2600" dirty="0"/>
              <a:t> </a:t>
            </a:r>
            <a:r>
              <a:rPr lang="en-US" altLang="en-US" sz="2600" dirty="0">
                <a:sym typeface="Symbol" panose="05050102010706020507" pitchFamily="18" charset="2"/>
              </a:rPr>
              <a:t>with the vertical, its motion is simple harmonic.</a:t>
            </a:r>
          </a:p>
          <a:p>
            <a:pPr marL="256032" indent="-256032">
              <a:buSzPct val="100000"/>
            </a:pPr>
            <a:endParaRPr lang="en-US" altLang="en-US" sz="2600" dirty="0"/>
          </a:p>
        </p:txBody>
      </p:sp>
      <p:pic>
        <p:nvPicPr>
          <p:cNvPr id="4" name="Picture 3">
            <a:extLst>
              <a:ext uri="{FF2B5EF4-FFF2-40B4-BE49-F238E27FC236}">
                <a16:creationId xmlns:a16="http://schemas.microsoft.com/office/drawing/2014/main" id="{4078A1FE-47CA-CAB6-BDED-1329F2C81875}"/>
              </a:ext>
            </a:extLst>
          </p:cNvPr>
          <p:cNvPicPr>
            <a:picLocks noChangeAspect="1"/>
          </p:cNvPicPr>
          <p:nvPr/>
        </p:nvPicPr>
        <p:blipFill>
          <a:blip r:embed="rId2"/>
          <a:stretch>
            <a:fillRect/>
          </a:stretch>
        </p:blipFill>
        <p:spPr>
          <a:xfrm>
            <a:off x="7045596" y="1972206"/>
            <a:ext cx="4298911" cy="3975228"/>
          </a:xfrm>
          <a:prstGeom prst="rect">
            <a:avLst/>
          </a:prstGeom>
        </p:spPr>
      </p:pic>
      <p:pic>
        <p:nvPicPr>
          <p:cNvPr id="14" name="Picture 13" descr="A math equation with square and square symbols&#10;&#10;Description automatically generated with medium confidence">
            <a:extLst>
              <a:ext uri="{FF2B5EF4-FFF2-40B4-BE49-F238E27FC236}">
                <a16:creationId xmlns:a16="http://schemas.microsoft.com/office/drawing/2014/main" id="{BBF779EF-9505-30CA-32EE-75005C6CC1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4424" y="5256018"/>
            <a:ext cx="1220573" cy="806450"/>
          </a:xfrm>
          <a:prstGeom prst="rect">
            <a:avLst/>
          </a:prstGeom>
        </p:spPr>
      </p:pic>
      <p:pic>
        <p:nvPicPr>
          <p:cNvPr id="16" name="Picture 15" descr="A math equation with a square root&#10;&#10;Description automatically generated">
            <a:extLst>
              <a:ext uri="{FF2B5EF4-FFF2-40B4-BE49-F238E27FC236}">
                <a16:creationId xmlns:a16="http://schemas.microsoft.com/office/drawing/2014/main" id="{7C525706-3DC4-0D35-900B-0005FC09C7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9369" y="5256018"/>
            <a:ext cx="1301750" cy="806450"/>
          </a:xfrm>
          <a:prstGeom prst="rect">
            <a:avLst/>
          </a:prstGeom>
        </p:spPr>
      </p:pic>
    </p:spTree>
    <p:extLst>
      <p:ext uri="{BB962C8B-B14F-4D97-AF65-F5344CB8AC3E}">
        <p14:creationId xmlns:p14="http://schemas.microsoft.com/office/powerpoint/2010/main" val="3791267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The Physical Pendulum</a:t>
            </a:r>
            <a:endParaRPr lang="en-US" dirty="0"/>
          </a:p>
        </p:txBody>
      </p:sp>
      <p:sp>
        <p:nvSpPr>
          <p:cNvPr id="3" name="Content Placeholder 2"/>
          <p:cNvSpPr>
            <a:spLocks noGrp="1"/>
          </p:cNvSpPr>
          <p:nvPr>
            <p:ph idx="1"/>
          </p:nvPr>
        </p:nvSpPr>
        <p:spPr>
          <a:xfrm>
            <a:off x="936170" y="1926185"/>
            <a:ext cx="6282385" cy="4526654"/>
          </a:xfrm>
        </p:spPr>
        <p:txBody>
          <a:bodyPr>
            <a:normAutofit/>
          </a:bodyPr>
          <a:lstStyle/>
          <a:p>
            <a:pPr marL="256032" indent="-256032">
              <a:buSzPct val="100000"/>
            </a:pPr>
            <a:r>
              <a:rPr lang="en-US" altLang="en-US" sz="2400" dirty="0"/>
              <a:t>A </a:t>
            </a:r>
            <a:r>
              <a:rPr lang="en-US" altLang="en-US" sz="2400" b="1" dirty="0"/>
              <a:t>physical</a:t>
            </a:r>
            <a:r>
              <a:rPr lang="en-US" altLang="en-US" sz="2400" dirty="0"/>
              <a:t> </a:t>
            </a:r>
            <a:r>
              <a:rPr lang="en-US" altLang="en-US" sz="2400" b="1" dirty="0"/>
              <a:t>pendulum</a:t>
            </a:r>
            <a:r>
              <a:rPr lang="en-US" altLang="en-US" sz="2400" dirty="0"/>
              <a:t> is any real pendulum that uses an extended object instead of a point-mass bob.</a:t>
            </a:r>
            <a:r>
              <a:rPr lang="en-US" sz="2400" dirty="0"/>
              <a:t> </a:t>
            </a:r>
          </a:p>
          <a:p>
            <a:pPr marL="256032" indent="-256032">
              <a:buSzPct val="100000"/>
            </a:pPr>
            <a:r>
              <a:rPr lang="en-US" sz="2400" dirty="0"/>
              <a:t>The force of gravity acts on the center of mass (CM) and provides the restoring force that causes the object to oscillate. </a:t>
            </a:r>
          </a:p>
          <a:p>
            <a:pPr marL="256032" indent="-256032">
              <a:buSzPct val="100000"/>
            </a:pPr>
            <a:r>
              <a:rPr lang="en-US" altLang="en-US" sz="2400" dirty="0"/>
              <a:t>For small amplitudes</a:t>
            </a:r>
            <a:r>
              <a:rPr lang="en-US" altLang="en-US" sz="2400" dirty="0">
                <a:sym typeface="Symbol" panose="05050102010706020507" pitchFamily="18" charset="2"/>
              </a:rPr>
              <a:t>, its motion is simple harmonic.</a:t>
            </a:r>
          </a:p>
          <a:p>
            <a:pPr marL="256032" indent="-256032">
              <a:buSzPct val="100000"/>
            </a:pPr>
            <a:endParaRPr lang="en-US" altLang="en-US" sz="2600" dirty="0"/>
          </a:p>
        </p:txBody>
      </p:sp>
      <p:pic>
        <p:nvPicPr>
          <p:cNvPr id="11" name="Picture 10">
            <a:extLst>
              <a:ext uri="{FF2B5EF4-FFF2-40B4-BE49-F238E27FC236}">
                <a16:creationId xmlns:a16="http://schemas.microsoft.com/office/drawing/2014/main" id="{0C5F6166-22FC-4C4B-85BC-AE89CBE98D15}"/>
              </a:ext>
            </a:extLst>
          </p:cNvPr>
          <p:cNvPicPr>
            <a:picLocks noChangeAspect="1"/>
          </p:cNvPicPr>
          <p:nvPr/>
        </p:nvPicPr>
        <p:blipFill>
          <a:blip r:embed="rId2"/>
          <a:stretch>
            <a:fillRect/>
          </a:stretch>
        </p:blipFill>
        <p:spPr>
          <a:xfrm>
            <a:off x="7727167" y="2427482"/>
            <a:ext cx="3629025" cy="3638550"/>
          </a:xfrm>
          <a:prstGeom prst="rect">
            <a:avLst/>
          </a:prstGeom>
        </p:spPr>
      </p:pic>
      <p:pic>
        <p:nvPicPr>
          <p:cNvPr id="17" name="Picture 16" descr="A math formula with a square root&#10;&#10;Description automatically generated">
            <a:extLst>
              <a:ext uri="{FF2B5EF4-FFF2-40B4-BE49-F238E27FC236}">
                <a16:creationId xmlns:a16="http://schemas.microsoft.com/office/drawing/2014/main" id="{375BEB1B-172F-85A6-0367-B1AB3F9374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4340" y="5218339"/>
            <a:ext cx="1839418" cy="1035251"/>
          </a:xfrm>
          <a:prstGeom prst="rect">
            <a:avLst/>
          </a:prstGeom>
        </p:spPr>
      </p:pic>
      <p:pic>
        <p:nvPicPr>
          <p:cNvPr id="19" name="Picture 18" descr="A math equation with a square root&#10;&#10;Description automatically generated">
            <a:extLst>
              <a:ext uri="{FF2B5EF4-FFF2-40B4-BE49-F238E27FC236}">
                <a16:creationId xmlns:a16="http://schemas.microsoft.com/office/drawing/2014/main" id="{B8578ADB-FFC7-2F74-BF9A-0C4082542A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0202" y="5155428"/>
            <a:ext cx="1839418" cy="1043516"/>
          </a:xfrm>
          <a:prstGeom prst="rect">
            <a:avLst/>
          </a:prstGeom>
        </p:spPr>
      </p:pic>
    </p:spTree>
    <p:extLst>
      <p:ext uri="{BB962C8B-B14F-4D97-AF65-F5344CB8AC3E}">
        <p14:creationId xmlns:p14="http://schemas.microsoft.com/office/powerpoint/2010/main" val="3878944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8019" y="258529"/>
            <a:ext cx="10058400" cy="1450757"/>
          </a:xfrm>
        </p:spPr>
        <p:txBody>
          <a:bodyPr/>
          <a:lstStyle/>
          <a:p>
            <a:r>
              <a:rPr lang="en-US" altLang="en-US" dirty="0"/>
              <a:t>Tyrannosaurus Rex and the Physical Pendulum</a:t>
            </a:r>
            <a:endParaRPr lang="en-US" dirty="0"/>
          </a:p>
        </p:txBody>
      </p:sp>
      <p:pic>
        <p:nvPicPr>
          <p:cNvPr id="4" name="Picture 3" descr="A tyrannosaurus rex has leg length L and stride length 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27284" y="1981593"/>
            <a:ext cx="4643032" cy="3139048"/>
          </a:xfrm>
          <a:prstGeom prst="rect">
            <a:avLst/>
          </a:prstGeom>
        </p:spPr>
      </p:pic>
      <p:sp>
        <p:nvSpPr>
          <p:cNvPr id="7" name="TextBox 6">
            <a:extLst>
              <a:ext uri="{FF2B5EF4-FFF2-40B4-BE49-F238E27FC236}">
                <a16:creationId xmlns:a16="http://schemas.microsoft.com/office/drawing/2014/main" id="{9B6C70C4-BAE2-4B29-6365-137EBB91759A}"/>
              </a:ext>
            </a:extLst>
          </p:cNvPr>
          <p:cNvSpPr txBox="1"/>
          <p:nvPr/>
        </p:nvSpPr>
        <p:spPr>
          <a:xfrm>
            <a:off x="788019" y="1709286"/>
            <a:ext cx="6096000" cy="3693319"/>
          </a:xfrm>
          <a:prstGeom prst="rect">
            <a:avLst/>
          </a:prstGeom>
          <a:noFill/>
        </p:spPr>
        <p:txBody>
          <a:bodyPr wrap="square">
            <a:spAutoFit/>
          </a:bodyPr>
          <a:lstStyle/>
          <a:p>
            <a:r>
              <a:rPr lang="en-US" dirty="0"/>
              <a:t>All walking animals, including humans, have a natural walking pace, a number of steps per minute that is more comfortable than a faster or slower pace. Suppose this natural pace is equal to the period of the leg, viewed as a uniform rod pivoted at the hip joint. A) How does the natural walking pace depend on the length L of the leg, measured from hip to foot? B) Fossil evidence shows that Tyrannosaurus rex, a two-legged dinosaur that lived about 65 million years ago at the end of the Cretaceous period, had a leg length L = 3.1 m and a stride length (the distance from one foot-print to the next print of the same foot ) S = 4.0 m. Estimate the walking speed of Tyrannosaurus rex.</a:t>
            </a:r>
          </a:p>
          <a:p>
            <a:endParaRPr lang="en-US" dirty="0"/>
          </a:p>
        </p:txBody>
      </p:sp>
    </p:spTree>
    <p:extLst>
      <p:ext uri="{BB962C8B-B14F-4D97-AF65-F5344CB8AC3E}">
        <p14:creationId xmlns:p14="http://schemas.microsoft.com/office/powerpoint/2010/main" val="3324188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Damped Oscillations</a:t>
            </a:r>
            <a:endParaRPr lang="en-US" dirty="0"/>
          </a:p>
        </p:txBody>
      </p:sp>
      <p:sp>
        <p:nvSpPr>
          <p:cNvPr id="3" name="Content Placeholder 2"/>
          <p:cNvSpPr>
            <a:spLocks noGrp="1"/>
          </p:cNvSpPr>
          <p:nvPr>
            <p:ph idx="1"/>
          </p:nvPr>
        </p:nvSpPr>
        <p:spPr>
          <a:xfrm>
            <a:off x="722477" y="1909582"/>
            <a:ext cx="5808952" cy="1406625"/>
          </a:xfrm>
        </p:spPr>
        <p:txBody>
          <a:bodyPr>
            <a:normAutofit/>
          </a:bodyPr>
          <a:lstStyle/>
          <a:p>
            <a:pPr marL="256032" indent="-256032">
              <a:buSzPct val="100000"/>
            </a:pPr>
            <a:r>
              <a:rPr lang="en-US" altLang="en-US" sz="1800" dirty="0"/>
              <a:t>Real-world systems have some dissipative forces that decrease the amplitude. </a:t>
            </a:r>
          </a:p>
          <a:p>
            <a:pPr marL="256032" indent="-256032">
              <a:buSzPct val="100000"/>
            </a:pPr>
            <a:r>
              <a:rPr lang="en-US" altLang="en-US" sz="1800" dirty="0"/>
              <a:t>The decrease in amplitude is called </a:t>
            </a:r>
            <a:r>
              <a:rPr lang="en-US" altLang="en-US" sz="1800" b="1" dirty="0"/>
              <a:t>damping</a:t>
            </a:r>
            <a:r>
              <a:rPr lang="en-US" altLang="en-US" sz="1800" dirty="0"/>
              <a:t> and the motion is called </a:t>
            </a:r>
            <a:r>
              <a:rPr lang="en-US" altLang="en-US" sz="1800" b="1" dirty="0"/>
              <a:t>damped</a:t>
            </a:r>
            <a:r>
              <a:rPr lang="en-US" altLang="en-US" sz="1800" dirty="0"/>
              <a:t> </a:t>
            </a:r>
            <a:r>
              <a:rPr lang="en-US" altLang="en-US" sz="1800" b="1" dirty="0"/>
              <a:t>oscillation</a:t>
            </a:r>
            <a:r>
              <a:rPr lang="en-US" altLang="en-US" sz="1800" dirty="0"/>
              <a:t>.</a:t>
            </a:r>
          </a:p>
        </p:txBody>
      </p:sp>
      <p:pic>
        <p:nvPicPr>
          <p:cNvPr id="5" name="Picture 4">
            <a:extLst>
              <a:ext uri="{FF2B5EF4-FFF2-40B4-BE49-F238E27FC236}">
                <a16:creationId xmlns:a16="http://schemas.microsoft.com/office/drawing/2014/main" id="{D62107F0-CA2F-65A6-6A2D-329FEC8F34F7}"/>
              </a:ext>
            </a:extLst>
          </p:cNvPr>
          <p:cNvPicPr>
            <a:picLocks noChangeAspect="1"/>
          </p:cNvPicPr>
          <p:nvPr/>
        </p:nvPicPr>
        <p:blipFill>
          <a:blip r:embed="rId4"/>
          <a:stretch>
            <a:fillRect/>
          </a:stretch>
        </p:blipFill>
        <p:spPr>
          <a:xfrm>
            <a:off x="6599671" y="1909582"/>
            <a:ext cx="5003684" cy="3211060"/>
          </a:xfrm>
          <a:prstGeom prst="rect">
            <a:avLst/>
          </a:prstGeom>
        </p:spPr>
      </p:pic>
      <p:sp>
        <p:nvSpPr>
          <p:cNvPr id="7" name="TextBox 6">
            <a:extLst>
              <a:ext uri="{FF2B5EF4-FFF2-40B4-BE49-F238E27FC236}">
                <a16:creationId xmlns:a16="http://schemas.microsoft.com/office/drawing/2014/main" id="{A502BFCD-6125-7194-44AC-AE5AD355F13F}"/>
              </a:ext>
            </a:extLst>
          </p:cNvPr>
          <p:cNvSpPr txBox="1"/>
          <p:nvPr/>
        </p:nvSpPr>
        <p:spPr>
          <a:xfrm>
            <a:off x="6599671" y="5205872"/>
            <a:ext cx="5700497" cy="1200329"/>
          </a:xfrm>
          <a:prstGeom prst="rect">
            <a:avLst/>
          </a:prstGeom>
          <a:noFill/>
        </p:spPr>
        <p:txBody>
          <a:bodyPr wrap="square">
            <a:spAutoFit/>
          </a:bodyPr>
          <a:lstStyle/>
          <a:p>
            <a:r>
              <a:rPr lang="en-US" dirty="0"/>
              <a:t>For a mass on a spring oscillating in a viscous fluid, the period remains constant, but the amplitudes of the oscillations decrease due to the damping caused by the fluid.</a:t>
            </a:r>
          </a:p>
        </p:txBody>
      </p:sp>
      <p:pic>
        <p:nvPicPr>
          <p:cNvPr id="9" name="5-1 (1)">
            <a:hlinkClick r:id="" action="ppaction://media"/>
            <a:extLst>
              <a:ext uri="{FF2B5EF4-FFF2-40B4-BE49-F238E27FC236}">
                <a16:creationId xmlns:a16="http://schemas.microsoft.com/office/drawing/2014/main" id="{13D77BE7-BB58-9E20-BF69-7583E160714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850045" y="3316207"/>
            <a:ext cx="2606783" cy="2760123"/>
          </a:xfrm>
          <a:prstGeom prst="rect">
            <a:avLst/>
          </a:prstGeom>
        </p:spPr>
      </p:pic>
    </p:spTree>
    <p:extLst>
      <p:ext uri="{BB962C8B-B14F-4D97-AF65-F5344CB8AC3E}">
        <p14:creationId xmlns:p14="http://schemas.microsoft.com/office/powerpoint/2010/main" val="2685390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27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C424A-7A15-610A-211D-50477927CA4D}"/>
              </a:ext>
            </a:extLst>
          </p:cNvPr>
          <p:cNvSpPr>
            <a:spLocks noGrp="1"/>
          </p:cNvSpPr>
          <p:nvPr>
            <p:ph type="title"/>
          </p:nvPr>
        </p:nvSpPr>
        <p:spPr/>
        <p:txBody>
          <a:bodyPr/>
          <a:lstStyle/>
          <a:p>
            <a:r>
              <a:rPr lang="en-US" dirty="0"/>
              <a:t>Mathematics of damped oscillations</a:t>
            </a:r>
          </a:p>
        </p:txBody>
      </p:sp>
      <p:pic>
        <p:nvPicPr>
          <p:cNvPr id="5" name="Content Placeholder 4">
            <a:extLst>
              <a:ext uri="{FF2B5EF4-FFF2-40B4-BE49-F238E27FC236}">
                <a16:creationId xmlns:a16="http://schemas.microsoft.com/office/drawing/2014/main" id="{94529610-739E-2701-C7AC-3AEB2BD24BFD}"/>
              </a:ext>
            </a:extLst>
          </p:cNvPr>
          <p:cNvPicPr>
            <a:picLocks noGrp="1" noChangeAspect="1"/>
          </p:cNvPicPr>
          <p:nvPr>
            <p:ph idx="1"/>
          </p:nvPr>
        </p:nvPicPr>
        <p:blipFill>
          <a:blip r:embed="rId3"/>
          <a:stretch>
            <a:fillRect/>
          </a:stretch>
        </p:blipFill>
        <p:spPr>
          <a:xfrm>
            <a:off x="4890691" y="2635126"/>
            <a:ext cx="1876210" cy="2109762"/>
          </a:xfrm>
        </p:spPr>
      </p:pic>
      <p:pic>
        <p:nvPicPr>
          <p:cNvPr id="7" name="Picture 6">
            <a:extLst>
              <a:ext uri="{FF2B5EF4-FFF2-40B4-BE49-F238E27FC236}">
                <a16:creationId xmlns:a16="http://schemas.microsoft.com/office/drawing/2014/main" id="{86F7FC30-7872-5E12-4558-3596A7F8882A}"/>
              </a:ext>
            </a:extLst>
          </p:cNvPr>
          <p:cNvPicPr>
            <a:picLocks noChangeAspect="1"/>
          </p:cNvPicPr>
          <p:nvPr/>
        </p:nvPicPr>
        <p:blipFill>
          <a:blip r:embed="rId4"/>
          <a:stretch>
            <a:fillRect/>
          </a:stretch>
        </p:blipFill>
        <p:spPr>
          <a:xfrm>
            <a:off x="4975108" y="3656826"/>
            <a:ext cx="2121009" cy="615982"/>
          </a:xfrm>
          <a:prstGeom prst="rect">
            <a:avLst/>
          </a:prstGeom>
        </p:spPr>
      </p:pic>
      <p:pic>
        <p:nvPicPr>
          <p:cNvPr id="9" name="Picture 8">
            <a:extLst>
              <a:ext uri="{FF2B5EF4-FFF2-40B4-BE49-F238E27FC236}">
                <a16:creationId xmlns:a16="http://schemas.microsoft.com/office/drawing/2014/main" id="{226C50C2-BF17-94EF-1C06-6DBA675F37BF}"/>
              </a:ext>
            </a:extLst>
          </p:cNvPr>
          <p:cNvPicPr>
            <a:picLocks noChangeAspect="1"/>
          </p:cNvPicPr>
          <p:nvPr/>
        </p:nvPicPr>
        <p:blipFill>
          <a:blip r:embed="rId5"/>
          <a:stretch>
            <a:fillRect/>
          </a:stretch>
        </p:blipFill>
        <p:spPr>
          <a:xfrm>
            <a:off x="4851756" y="4506308"/>
            <a:ext cx="2495678" cy="539778"/>
          </a:xfrm>
          <a:prstGeom prst="rect">
            <a:avLst/>
          </a:prstGeom>
        </p:spPr>
      </p:pic>
      <p:pic>
        <p:nvPicPr>
          <p:cNvPr id="11" name="Picture 10">
            <a:extLst>
              <a:ext uri="{FF2B5EF4-FFF2-40B4-BE49-F238E27FC236}">
                <a16:creationId xmlns:a16="http://schemas.microsoft.com/office/drawing/2014/main" id="{71735256-4C70-D3BF-CC09-10320597A350}"/>
              </a:ext>
            </a:extLst>
          </p:cNvPr>
          <p:cNvPicPr>
            <a:picLocks noChangeAspect="1"/>
          </p:cNvPicPr>
          <p:nvPr/>
        </p:nvPicPr>
        <p:blipFill>
          <a:blip r:embed="rId6"/>
          <a:stretch>
            <a:fillRect/>
          </a:stretch>
        </p:blipFill>
        <p:spPr>
          <a:xfrm>
            <a:off x="4975108" y="5403797"/>
            <a:ext cx="2114659" cy="800141"/>
          </a:xfrm>
          <a:prstGeom prst="rect">
            <a:avLst/>
          </a:prstGeom>
        </p:spPr>
      </p:pic>
      <p:sp>
        <p:nvSpPr>
          <p:cNvPr id="15" name="TextBox 14">
            <a:extLst>
              <a:ext uri="{FF2B5EF4-FFF2-40B4-BE49-F238E27FC236}">
                <a16:creationId xmlns:a16="http://schemas.microsoft.com/office/drawing/2014/main" id="{52291530-42F6-CCDB-9974-B4F6997D9D8F}"/>
              </a:ext>
            </a:extLst>
          </p:cNvPr>
          <p:cNvSpPr txBox="1"/>
          <p:nvPr/>
        </p:nvSpPr>
        <p:spPr>
          <a:xfrm>
            <a:off x="937527" y="1938620"/>
            <a:ext cx="9961630" cy="646331"/>
          </a:xfrm>
          <a:prstGeom prst="rect">
            <a:avLst/>
          </a:prstGeom>
          <a:noFill/>
        </p:spPr>
        <p:txBody>
          <a:bodyPr wrap="square">
            <a:spAutoFit/>
          </a:bodyPr>
          <a:lstStyle/>
          <a:p>
            <a:r>
              <a:rPr lang="en-US" dirty="0"/>
              <a:t>If the magnitude of the velocity is small, meaning the mass oscillates slowly, the damping force is proportional to the velocity and acts against the direction of motion</a:t>
            </a:r>
          </a:p>
        </p:txBody>
      </p:sp>
      <p:pic>
        <p:nvPicPr>
          <p:cNvPr id="17" name="Picture 16">
            <a:extLst>
              <a:ext uri="{FF2B5EF4-FFF2-40B4-BE49-F238E27FC236}">
                <a16:creationId xmlns:a16="http://schemas.microsoft.com/office/drawing/2014/main" id="{7A2E9266-6E5F-1012-433E-3B291C1FF3AD}"/>
              </a:ext>
            </a:extLst>
          </p:cNvPr>
          <p:cNvPicPr>
            <a:picLocks noChangeAspect="1"/>
          </p:cNvPicPr>
          <p:nvPr/>
        </p:nvPicPr>
        <p:blipFill>
          <a:blip r:embed="rId7"/>
          <a:stretch>
            <a:fillRect/>
          </a:stretch>
        </p:blipFill>
        <p:spPr>
          <a:xfrm>
            <a:off x="7432862" y="2232243"/>
            <a:ext cx="1064561" cy="320064"/>
          </a:xfrm>
          <a:prstGeom prst="rect">
            <a:avLst/>
          </a:prstGeom>
        </p:spPr>
      </p:pic>
      <p:sp>
        <p:nvSpPr>
          <p:cNvPr id="19" name="TextBox 18">
            <a:extLst>
              <a:ext uri="{FF2B5EF4-FFF2-40B4-BE49-F238E27FC236}">
                <a16:creationId xmlns:a16="http://schemas.microsoft.com/office/drawing/2014/main" id="{141CE563-CF0B-367D-43EE-C0377BA6A460}"/>
              </a:ext>
            </a:extLst>
          </p:cNvPr>
          <p:cNvSpPr txBox="1"/>
          <p:nvPr/>
        </p:nvSpPr>
        <p:spPr>
          <a:xfrm>
            <a:off x="982337" y="3112059"/>
            <a:ext cx="9961629" cy="3139321"/>
          </a:xfrm>
          <a:prstGeom prst="rect">
            <a:avLst/>
          </a:prstGeom>
          <a:noFill/>
        </p:spPr>
        <p:txBody>
          <a:bodyPr wrap="square">
            <a:spAutoFit/>
          </a:bodyPr>
          <a:lstStyle/>
          <a:p>
            <a:r>
              <a:rPr lang="en-US" dirty="0"/>
              <a:t>Writing this as a differential equation in </a:t>
            </a:r>
            <a:r>
              <a:rPr lang="en-US" i="1" dirty="0">
                <a:latin typeface="Times New Roman" panose="02020603050405020304" pitchFamily="18" charset="0"/>
                <a:ea typeface="Cambria Math" panose="02040503050406030204" pitchFamily="18" charset="0"/>
                <a:cs typeface="Times New Roman" panose="02020603050405020304" pitchFamily="18" charset="0"/>
              </a:rPr>
              <a:t>x</a:t>
            </a:r>
            <a:r>
              <a:rPr lang="en-US" dirty="0"/>
              <a:t>, we obtain</a:t>
            </a:r>
          </a:p>
          <a:p>
            <a:endParaRPr lang="en-US" dirty="0"/>
          </a:p>
          <a:p>
            <a:endParaRPr lang="en-US" dirty="0"/>
          </a:p>
          <a:p>
            <a:endParaRPr lang="en-US" dirty="0"/>
          </a:p>
          <a:p>
            <a:endParaRPr lang="en-US" dirty="0"/>
          </a:p>
          <a:p>
            <a:r>
              <a:rPr lang="en-US" dirty="0"/>
              <a:t>with the solution:</a:t>
            </a:r>
          </a:p>
          <a:p>
            <a:endParaRPr lang="en-US" dirty="0"/>
          </a:p>
          <a:p>
            <a:endParaRPr lang="en-US" dirty="0"/>
          </a:p>
          <a:p>
            <a:endParaRPr lang="en-US" dirty="0"/>
          </a:p>
          <a:p>
            <a:r>
              <a:rPr lang="en-US" dirty="0"/>
              <a:t>where</a:t>
            </a:r>
          </a:p>
          <a:p>
            <a:r>
              <a:rPr lang="en-US" dirty="0"/>
              <a:t> </a:t>
            </a:r>
          </a:p>
        </p:txBody>
      </p:sp>
    </p:spTree>
    <p:extLst>
      <p:ext uri="{BB962C8B-B14F-4D97-AF65-F5344CB8AC3E}">
        <p14:creationId xmlns:p14="http://schemas.microsoft.com/office/powerpoint/2010/main" val="187546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4BBAA4-C62B-4146-B49F-FE4CC4655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0B0FBA-A351-C32E-987A-4C70F911AAD4}"/>
              </a:ext>
            </a:extLst>
          </p:cNvPr>
          <p:cNvSpPr>
            <a:spLocks noGrp="1"/>
          </p:cNvSpPr>
          <p:nvPr>
            <p:ph type="title"/>
          </p:nvPr>
        </p:nvSpPr>
        <p:spPr>
          <a:xfrm>
            <a:off x="1097280" y="286603"/>
            <a:ext cx="2961800" cy="2111477"/>
          </a:xfrm>
        </p:spPr>
        <p:txBody>
          <a:bodyPr>
            <a:normAutofit/>
          </a:bodyPr>
          <a:lstStyle/>
          <a:p>
            <a:r>
              <a:rPr lang="en-US" sz="4000" dirty="0"/>
              <a:t>System with a Small Amount of Damping</a:t>
            </a:r>
          </a:p>
        </p:txBody>
      </p:sp>
      <p:sp>
        <p:nvSpPr>
          <p:cNvPr id="3" name="Content Placeholder 2">
            <a:extLst>
              <a:ext uri="{FF2B5EF4-FFF2-40B4-BE49-F238E27FC236}">
                <a16:creationId xmlns:a16="http://schemas.microsoft.com/office/drawing/2014/main" id="{BAD472CD-247E-2729-2518-AE63DD3C575D}"/>
              </a:ext>
            </a:extLst>
          </p:cNvPr>
          <p:cNvSpPr>
            <a:spLocks noGrp="1"/>
          </p:cNvSpPr>
          <p:nvPr>
            <p:ph idx="1"/>
          </p:nvPr>
        </p:nvSpPr>
        <p:spPr>
          <a:xfrm>
            <a:off x="1009378" y="2491151"/>
            <a:ext cx="3458397" cy="3471013"/>
          </a:xfrm>
        </p:spPr>
        <p:txBody>
          <a:bodyPr>
            <a:normAutofit lnSpcReduction="10000"/>
          </a:bodyPr>
          <a:lstStyle/>
          <a:p>
            <a:r>
              <a:rPr lang="en-US" dirty="0"/>
              <a:t>In this graph of displacement versus time for a harmonic oscillator with a small amount of damping, the amplitude slowly decreases, but the period and frequency are nearly the same as if the system were completely undamped. </a:t>
            </a:r>
            <a:r>
              <a:rPr lang="en-US" b="0" i="0" dirty="0">
                <a:solidFill>
                  <a:srgbClr val="424242"/>
                </a:solidFill>
                <a:effectLst/>
                <a:latin typeface="Neue Helvetica W01"/>
              </a:rPr>
              <a:t>This occurs because the non-conservative damping force removes energy from the system, usually in the form of thermal energy.</a:t>
            </a:r>
            <a:endParaRPr lang="en-US" dirty="0"/>
          </a:p>
        </p:txBody>
      </p:sp>
      <p:sp>
        <p:nvSpPr>
          <p:cNvPr id="11" name="Rectangle 10">
            <a:extLst>
              <a:ext uri="{FF2B5EF4-FFF2-40B4-BE49-F238E27FC236}">
                <a16:creationId xmlns:a16="http://schemas.microsoft.com/office/drawing/2014/main" id="{77C34054-98F8-4229-885E-04C525969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rgbClr val="4596E5"/>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22AAB964-B835-4B93-A1F3-4A30D1F38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3E595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TextBox 5">
            <a:extLst>
              <a:ext uri="{FF2B5EF4-FFF2-40B4-BE49-F238E27FC236}">
                <a16:creationId xmlns:a16="http://schemas.microsoft.com/office/drawing/2014/main" id="{6170A2EB-4F8C-C4D2-A87B-607EEC5D986B}"/>
              </a:ext>
            </a:extLst>
          </p:cNvPr>
          <p:cNvSpPr txBox="1"/>
          <p:nvPr/>
        </p:nvSpPr>
        <p:spPr>
          <a:xfrm>
            <a:off x="4876471" y="4873561"/>
            <a:ext cx="6097022" cy="369332"/>
          </a:xfrm>
          <a:prstGeom prst="rect">
            <a:avLst/>
          </a:prstGeom>
          <a:noFill/>
        </p:spPr>
        <p:txBody>
          <a:bodyPr wrap="square">
            <a:spAutoFit/>
          </a:bodyPr>
          <a:lstStyle/>
          <a:p>
            <a:r>
              <a:rPr lang="en-US" b="0" i="0" dirty="0">
                <a:solidFill>
                  <a:srgbClr val="424242"/>
                </a:solidFill>
                <a:effectLst/>
                <a:latin typeface="Neue Helvetica W01"/>
              </a:rPr>
              <a:t>The angular frequency for damped harmonic motion becomes</a:t>
            </a:r>
            <a:endParaRPr lang="en-US" dirty="0"/>
          </a:p>
        </p:txBody>
      </p:sp>
      <p:pic>
        <p:nvPicPr>
          <p:cNvPr id="8" name="Picture 7">
            <a:extLst>
              <a:ext uri="{FF2B5EF4-FFF2-40B4-BE49-F238E27FC236}">
                <a16:creationId xmlns:a16="http://schemas.microsoft.com/office/drawing/2014/main" id="{29FF057A-818A-F82D-5E97-328C5F78519D}"/>
              </a:ext>
            </a:extLst>
          </p:cNvPr>
          <p:cNvPicPr>
            <a:picLocks noChangeAspect="1"/>
          </p:cNvPicPr>
          <p:nvPr/>
        </p:nvPicPr>
        <p:blipFill>
          <a:blip r:embed="rId2"/>
          <a:stretch>
            <a:fillRect/>
          </a:stretch>
        </p:blipFill>
        <p:spPr>
          <a:xfrm>
            <a:off x="5477153" y="5313548"/>
            <a:ext cx="2041380" cy="927900"/>
          </a:xfrm>
          <a:prstGeom prst="rect">
            <a:avLst/>
          </a:prstGeom>
        </p:spPr>
      </p:pic>
      <p:pic>
        <p:nvPicPr>
          <p:cNvPr id="12" name="Picture 11">
            <a:extLst>
              <a:ext uri="{FF2B5EF4-FFF2-40B4-BE49-F238E27FC236}">
                <a16:creationId xmlns:a16="http://schemas.microsoft.com/office/drawing/2014/main" id="{496957B5-22E1-2937-7F6D-ECECA4291470}"/>
              </a:ext>
            </a:extLst>
          </p:cNvPr>
          <p:cNvPicPr>
            <a:picLocks noChangeAspect="1"/>
          </p:cNvPicPr>
          <p:nvPr/>
        </p:nvPicPr>
        <p:blipFill>
          <a:blip r:embed="rId3"/>
          <a:stretch>
            <a:fillRect/>
          </a:stretch>
        </p:blipFill>
        <p:spPr>
          <a:xfrm>
            <a:off x="8527911" y="5309377"/>
            <a:ext cx="1561254" cy="897273"/>
          </a:xfrm>
          <a:prstGeom prst="rect">
            <a:avLst/>
          </a:prstGeom>
        </p:spPr>
      </p:pic>
      <p:pic>
        <p:nvPicPr>
          <p:cNvPr id="14" name="Picture 13">
            <a:extLst>
              <a:ext uri="{FF2B5EF4-FFF2-40B4-BE49-F238E27FC236}">
                <a16:creationId xmlns:a16="http://schemas.microsoft.com/office/drawing/2014/main" id="{DBA7D89F-D2BE-92EC-27A4-1775E624A14E}"/>
              </a:ext>
            </a:extLst>
          </p:cNvPr>
          <p:cNvPicPr>
            <a:picLocks noChangeAspect="1"/>
          </p:cNvPicPr>
          <p:nvPr/>
        </p:nvPicPr>
        <p:blipFill>
          <a:blip r:embed="rId4"/>
          <a:stretch>
            <a:fillRect/>
          </a:stretch>
        </p:blipFill>
        <p:spPr>
          <a:xfrm>
            <a:off x="4876471" y="927708"/>
            <a:ext cx="6772275" cy="3638550"/>
          </a:xfrm>
          <a:prstGeom prst="rect">
            <a:avLst/>
          </a:prstGeom>
        </p:spPr>
      </p:pic>
    </p:spTree>
    <p:extLst>
      <p:ext uri="{BB962C8B-B14F-4D97-AF65-F5344CB8AC3E}">
        <p14:creationId xmlns:p14="http://schemas.microsoft.com/office/powerpoint/2010/main" val="3675949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AEEE5-7CDD-7B03-88DF-7E138CCB31E0}"/>
              </a:ext>
            </a:extLst>
          </p:cNvPr>
          <p:cNvSpPr>
            <a:spLocks noGrp="1"/>
          </p:cNvSpPr>
          <p:nvPr>
            <p:ph type="title"/>
          </p:nvPr>
        </p:nvSpPr>
        <p:spPr/>
        <p:txBody>
          <a:bodyPr/>
          <a:lstStyle/>
          <a:p>
            <a:r>
              <a:rPr lang="en-US" dirty="0"/>
              <a:t>Critical Damping</a:t>
            </a:r>
          </a:p>
        </p:txBody>
      </p:sp>
      <p:sp>
        <p:nvSpPr>
          <p:cNvPr id="6" name="TextBox 5">
            <a:extLst>
              <a:ext uri="{FF2B5EF4-FFF2-40B4-BE49-F238E27FC236}">
                <a16:creationId xmlns:a16="http://schemas.microsoft.com/office/drawing/2014/main" id="{DB10840C-9CEC-4963-4ED5-DAF4DF0D2B18}"/>
              </a:ext>
            </a:extLst>
          </p:cNvPr>
          <p:cNvSpPr txBox="1"/>
          <p:nvPr/>
        </p:nvSpPr>
        <p:spPr>
          <a:xfrm>
            <a:off x="749836" y="1814691"/>
            <a:ext cx="5618635" cy="4524315"/>
          </a:xfrm>
          <a:prstGeom prst="rect">
            <a:avLst/>
          </a:prstGeom>
          <a:noFill/>
        </p:spPr>
        <p:txBody>
          <a:bodyPr wrap="square">
            <a:spAutoFit/>
          </a:bodyPr>
          <a:lstStyle/>
          <a:p>
            <a:r>
              <a:rPr lang="en-US" b="1" i="0" dirty="0">
                <a:solidFill>
                  <a:srgbClr val="424242"/>
                </a:solidFill>
                <a:effectLst/>
                <a:latin typeface="Neue Helvetica W01"/>
              </a:rPr>
              <a:t>Critical damping</a:t>
            </a:r>
            <a:r>
              <a:rPr lang="en-US" b="0" i="0" dirty="0">
                <a:solidFill>
                  <a:srgbClr val="424242"/>
                </a:solidFill>
                <a:effectLst/>
                <a:latin typeface="Neue Helvetica W01"/>
              </a:rPr>
              <a:t> is defined as the condition in which the damping of an oscillator results in it returning as quickly as possible to its equilibrium position. </a:t>
            </a:r>
          </a:p>
          <a:p>
            <a:r>
              <a:rPr lang="en-US" b="0" i="0" dirty="0">
                <a:solidFill>
                  <a:srgbClr val="424242"/>
                </a:solidFill>
                <a:effectLst/>
                <a:latin typeface="Neue Helvetica W01"/>
              </a:rPr>
              <a:t>Critical damping happens at                       and  is represented by Curve (b) .</a:t>
            </a:r>
          </a:p>
          <a:p>
            <a:endParaRPr lang="en-US" b="0" i="0" dirty="0">
              <a:solidFill>
                <a:srgbClr val="424242"/>
              </a:solidFill>
              <a:effectLst/>
              <a:latin typeface="Neue Helvetica W01"/>
            </a:endParaRPr>
          </a:p>
          <a:p>
            <a:r>
              <a:rPr lang="en-US" b="0" i="0" dirty="0">
                <a:solidFill>
                  <a:srgbClr val="424242"/>
                </a:solidFill>
                <a:effectLst/>
                <a:latin typeface="Neue Helvetica W01"/>
              </a:rPr>
              <a:t>Curve (c) represents an </a:t>
            </a:r>
            <a:r>
              <a:rPr lang="en-US" b="1" i="0" dirty="0">
                <a:solidFill>
                  <a:srgbClr val="424242"/>
                </a:solidFill>
                <a:effectLst/>
                <a:latin typeface="Neue Helvetica W01"/>
              </a:rPr>
              <a:t>overdamped</a:t>
            </a:r>
            <a:r>
              <a:rPr lang="en-US" b="0" i="0" dirty="0">
                <a:solidFill>
                  <a:srgbClr val="424242"/>
                </a:solidFill>
                <a:effectLst/>
                <a:latin typeface="Neue Helvetica W01"/>
              </a:rPr>
              <a:t> system  for which</a:t>
            </a:r>
          </a:p>
          <a:p>
            <a:endParaRPr lang="en-US" dirty="0">
              <a:solidFill>
                <a:srgbClr val="424242"/>
              </a:solidFill>
              <a:latin typeface="Neue Helvetica W01"/>
            </a:endParaRPr>
          </a:p>
          <a:p>
            <a:endParaRPr lang="en-US" b="0" i="0" dirty="0">
              <a:solidFill>
                <a:srgbClr val="424242"/>
              </a:solidFill>
              <a:effectLst/>
              <a:latin typeface="Neue Helvetica W01"/>
            </a:endParaRPr>
          </a:p>
          <a:p>
            <a:r>
              <a:rPr lang="en-US" b="0" i="0" dirty="0">
                <a:solidFill>
                  <a:srgbClr val="424242"/>
                </a:solidFill>
                <a:effectLst/>
                <a:latin typeface="Neue Helvetica W01"/>
              </a:rPr>
              <a:t>As with critical damping, it too may overshoot the equilibrium position, but will reach equilibrium over a longer period of time.</a:t>
            </a:r>
          </a:p>
          <a:p>
            <a:endParaRPr lang="en-US" b="0" i="0" dirty="0">
              <a:solidFill>
                <a:srgbClr val="424242"/>
              </a:solidFill>
              <a:effectLst/>
              <a:latin typeface="Neue Helvetica W01"/>
            </a:endParaRPr>
          </a:p>
          <a:p>
            <a:r>
              <a:rPr lang="en-US" b="0" i="0" dirty="0">
                <a:solidFill>
                  <a:srgbClr val="424242"/>
                </a:solidFill>
                <a:effectLst/>
                <a:latin typeface="Neue Helvetica W01"/>
              </a:rPr>
              <a:t>With less-than critical damping, the system will return to equilibrium faster but will overshoot and cross over one or more times. Such a system is </a:t>
            </a:r>
            <a:r>
              <a:rPr lang="en-US" b="1" i="0" dirty="0">
                <a:solidFill>
                  <a:srgbClr val="424242"/>
                </a:solidFill>
                <a:effectLst/>
                <a:latin typeface="Neue Helvetica W01"/>
              </a:rPr>
              <a:t>underdamped </a:t>
            </a:r>
            <a:r>
              <a:rPr lang="en-US" i="0" dirty="0">
                <a:solidFill>
                  <a:srgbClr val="424242"/>
                </a:solidFill>
                <a:effectLst/>
                <a:latin typeface="Neue Helvetica W01"/>
              </a:rPr>
              <a:t>(a).</a:t>
            </a:r>
            <a:endParaRPr lang="en-US" sz="1800" dirty="0"/>
          </a:p>
        </p:txBody>
      </p:sp>
      <p:pic>
        <p:nvPicPr>
          <p:cNvPr id="3" name="Picture 2">
            <a:extLst>
              <a:ext uri="{FF2B5EF4-FFF2-40B4-BE49-F238E27FC236}">
                <a16:creationId xmlns:a16="http://schemas.microsoft.com/office/drawing/2014/main" id="{FBC8DC05-20E7-E414-95DD-4167E66CB285}"/>
              </a:ext>
            </a:extLst>
          </p:cNvPr>
          <p:cNvPicPr>
            <a:picLocks noChangeAspect="1"/>
          </p:cNvPicPr>
          <p:nvPr/>
        </p:nvPicPr>
        <p:blipFill>
          <a:blip r:embed="rId2"/>
          <a:stretch>
            <a:fillRect/>
          </a:stretch>
        </p:blipFill>
        <p:spPr>
          <a:xfrm>
            <a:off x="6368471" y="2835628"/>
            <a:ext cx="5618635" cy="2477340"/>
          </a:xfrm>
          <a:prstGeom prst="rect">
            <a:avLst/>
          </a:prstGeom>
        </p:spPr>
      </p:pic>
      <p:pic>
        <p:nvPicPr>
          <p:cNvPr id="9" name="Picture 8">
            <a:extLst>
              <a:ext uri="{FF2B5EF4-FFF2-40B4-BE49-F238E27FC236}">
                <a16:creationId xmlns:a16="http://schemas.microsoft.com/office/drawing/2014/main" id="{0C2F28D0-9670-401F-567C-4E538D60AA6C}"/>
              </a:ext>
            </a:extLst>
          </p:cNvPr>
          <p:cNvPicPr>
            <a:picLocks noChangeAspect="1"/>
          </p:cNvPicPr>
          <p:nvPr/>
        </p:nvPicPr>
        <p:blipFill>
          <a:blip r:embed="rId3"/>
          <a:stretch>
            <a:fillRect/>
          </a:stretch>
        </p:blipFill>
        <p:spPr>
          <a:xfrm>
            <a:off x="3513294" y="2697274"/>
            <a:ext cx="1009609" cy="276708"/>
          </a:xfrm>
          <a:prstGeom prst="rect">
            <a:avLst/>
          </a:prstGeom>
        </p:spPr>
      </p:pic>
      <p:pic>
        <p:nvPicPr>
          <p:cNvPr id="13" name="Picture 12">
            <a:extLst>
              <a:ext uri="{FF2B5EF4-FFF2-40B4-BE49-F238E27FC236}">
                <a16:creationId xmlns:a16="http://schemas.microsoft.com/office/drawing/2014/main" id="{6D766EE9-C511-1AFD-F0B8-61634ACEF90C}"/>
              </a:ext>
            </a:extLst>
          </p:cNvPr>
          <p:cNvPicPr>
            <a:picLocks noChangeAspect="1"/>
          </p:cNvPicPr>
          <p:nvPr/>
        </p:nvPicPr>
        <p:blipFill>
          <a:blip r:embed="rId4"/>
          <a:stretch>
            <a:fillRect/>
          </a:stretch>
        </p:blipFill>
        <p:spPr>
          <a:xfrm>
            <a:off x="2779188" y="3928054"/>
            <a:ext cx="1122517" cy="292487"/>
          </a:xfrm>
          <a:prstGeom prst="rect">
            <a:avLst/>
          </a:prstGeom>
        </p:spPr>
      </p:pic>
    </p:spTree>
    <p:extLst>
      <p:ext uri="{BB962C8B-B14F-4D97-AF65-F5344CB8AC3E}">
        <p14:creationId xmlns:p14="http://schemas.microsoft.com/office/powerpoint/2010/main" val="21847366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F062F-F5CD-2639-D61B-FF1BAF8BF3F0}"/>
              </a:ext>
            </a:extLst>
          </p:cNvPr>
          <p:cNvSpPr>
            <a:spLocks noGrp="1"/>
          </p:cNvSpPr>
          <p:nvPr>
            <p:ph type="title"/>
          </p:nvPr>
        </p:nvSpPr>
        <p:spPr/>
        <p:txBody>
          <a:bodyPr/>
          <a:lstStyle/>
          <a:p>
            <a:r>
              <a:rPr lang="en-US" dirty="0"/>
              <a:t>Mathematics of forced oscillations</a:t>
            </a:r>
          </a:p>
        </p:txBody>
      </p:sp>
      <p:pic>
        <p:nvPicPr>
          <p:cNvPr id="5" name="Content Placeholder 4">
            <a:extLst>
              <a:ext uri="{FF2B5EF4-FFF2-40B4-BE49-F238E27FC236}">
                <a16:creationId xmlns:a16="http://schemas.microsoft.com/office/drawing/2014/main" id="{90122BAC-5D28-BA7D-0451-76AC89958AC5}"/>
              </a:ext>
            </a:extLst>
          </p:cNvPr>
          <p:cNvPicPr>
            <a:picLocks noGrp="1" noChangeAspect="1"/>
          </p:cNvPicPr>
          <p:nvPr>
            <p:ph idx="1"/>
          </p:nvPr>
        </p:nvPicPr>
        <p:blipFill>
          <a:blip r:embed="rId2"/>
          <a:stretch>
            <a:fillRect/>
          </a:stretch>
        </p:blipFill>
        <p:spPr>
          <a:xfrm>
            <a:off x="4387609" y="2902510"/>
            <a:ext cx="3048157" cy="596931"/>
          </a:xfrm>
        </p:spPr>
      </p:pic>
      <p:sp>
        <p:nvSpPr>
          <p:cNvPr id="7" name="TextBox 6">
            <a:extLst>
              <a:ext uri="{FF2B5EF4-FFF2-40B4-BE49-F238E27FC236}">
                <a16:creationId xmlns:a16="http://schemas.microsoft.com/office/drawing/2014/main" id="{8A7F2A5D-4FB8-8461-C4BB-FCB70D8952AD}"/>
              </a:ext>
            </a:extLst>
          </p:cNvPr>
          <p:cNvSpPr txBox="1"/>
          <p:nvPr/>
        </p:nvSpPr>
        <p:spPr>
          <a:xfrm>
            <a:off x="1097279" y="2121975"/>
            <a:ext cx="10127133" cy="2862322"/>
          </a:xfrm>
          <a:prstGeom prst="rect">
            <a:avLst/>
          </a:prstGeom>
          <a:noFill/>
        </p:spPr>
        <p:txBody>
          <a:bodyPr wrap="square">
            <a:spAutoFit/>
          </a:bodyPr>
          <a:lstStyle/>
          <a:p>
            <a:r>
              <a:rPr lang="en-US" dirty="0"/>
              <a:t>We can analyze the motion of the mass by using second Newton’s law. The resulting equation is similar to the force equation for the damped harmonic oscillator, with the addition of the driving force: </a:t>
            </a:r>
          </a:p>
          <a:p>
            <a:endParaRPr lang="en-US" b="0" i="0" dirty="0">
              <a:solidFill>
                <a:srgbClr val="424242"/>
              </a:solidFill>
              <a:effectLst/>
              <a:latin typeface="Neue Helvetica W01"/>
            </a:endParaRPr>
          </a:p>
          <a:p>
            <a:endParaRPr lang="en-US" dirty="0">
              <a:solidFill>
                <a:srgbClr val="424242"/>
              </a:solidFill>
              <a:latin typeface="Neue Helvetica W01"/>
            </a:endParaRPr>
          </a:p>
          <a:p>
            <a:endParaRPr lang="en-US" b="0" i="0" dirty="0">
              <a:solidFill>
                <a:srgbClr val="424242"/>
              </a:solidFill>
              <a:effectLst/>
              <a:latin typeface="Neue Helvetica W01"/>
            </a:endParaRPr>
          </a:p>
          <a:p>
            <a:r>
              <a:rPr lang="en-US" b="0" i="0" dirty="0">
                <a:solidFill>
                  <a:srgbClr val="424242"/>
                </a:solidFill>
                <a:effectLst/>
                <a:latin typeface="Neue Helvetica W01"/>
              </a:rPr>
              <a:t>After some time, the steady state solution to this differential equation is: </a:t>
            </a:r>
          </a:p>
          <a:p>
            <a:endParaRPr lang="en-US" dirty="0">
              <a:solidFill>
                <a:srgbClr val="424242"/>
              </a:solidFill>
              <a:latin typeface="Neue Helvetica W01"/>
            </a:endParaRPr>
          </a:p>
          <a:p>
            <a:endParaRPr lang="en-US" b="0" i="0" dirty="0">
              <a:solidFill>
                <a:srgbClr val="424242"/>
              </a:solidFill>
              <a:effectLst/>
              <a:latin typeface="Neue Helvetica W01"/>
            </a:endParaRPr>
          </a:p>
          <a:p>
            <a:endParaRPr lang="en-US" dirty="0">
              <a:solidFill>
                <a:srgbClr val="424242"/>
              </a:solidFill>
              <a:latin typeface="Neue Helvetica W01"/>
            </a:endParaRPr>
          </a:p>
          <a:p>
            <a:r>
              <a:rPr lang="en-US" b="0" i="0" dirty="0">
                <a:solidFill>
                  <a:srgbClr val="424242"/>
                </a:solidFill>
                <a:effectLst/>
                <a:latin typeface="Neue Helvetica W01"/>
              </a:rPr>
              <a:t>as long as the amplitude is equal to</a:t>
            </a:r>
            <a:endParaRPr lang="en-US" dirty="0"/>
          </a:p>
        </p:txBody>
      </p:sp>
      <p:pic>
        <p:nvPicPr>
          <p:cNvPr id="9" name="Picture 8">
            <a:extLst>
              <a:ext uri="{FF2B5EF4-FFF2-40B4-BE49-F238E27FC236}">
                <a16:creationId xmlns:a16="http://schemas.microsoft.com/office/drawing/2014/main" id="{6AA1509A-E637-C917-21B0-B312E8A584AB}"/>
              </a:ext>
            </a:extLst>
          </p:cNvPr>
          <p:cNvPicPr>
            <a:picLocks noChangeAspect="1"/>
          </p:cNvPicPr>
          <p:nvPr/>
        </p:nvPicPr>
        <p:blipFill>
          <a:blip r:embed="rId3"/>
          <a:stretch>
            <a:fillRect/>
          </a:stretch>
        </p:blipFill>
        <p:spPr>
          <a:xfrm>
            <a:off x="5187903" y="4079931"/>
            <a:ext cx="1816193" cy="361969"/>
          </a:xfrm>
          <a:prstGeom prst="rect">
            <a:avLst/>
          </a:prstGeom>
        </p:spPr>
      </p:pic>
      <p:pic>
        <p:nvPicPr>
          <p:cNvPr id="11" name="Picture 10">
            <a:extLst>
              <a:ext uri="{FF2B5EF4-FFF2-40B4-BE49-F238E27FC236}">
                <a16:creationId xmlns:a16="http://schemas.microsoft.com/office/drawing/2014/main" id="{3099738F-78C0-BC9F-650B-337214EFFA64}"/>
              </a:ext>
            </a:extLst>
          </p:cNvPr>
          <p:cNvPicPr>
            <a:picLocks noChangeAspect="1"/>
          </p:cNvPicPr>
          <p:nvPr/>
        </p:nvPicPr>
        <p:blipFill>
          <a:blip r:embed="rId4"/>
          <a:stretch>
            <a:fillRect/>
          </a:stretch>
        </p:blipFill>
        <p:spPr>
          <a:xfrm>
            <a:off x="4883086" y="5136140"/>
            <a:ext cx="2425825" cy="857294"/>
          </a:xfrm>
          <a:prstGeom prst="rect">
            <a:avLst/>
          </a:prstGeom>
        </p:spPr>
      </p:pic>
    </p:spTree>
    <p:extLst>
      <p:ext uri="{BB962C8B-B14F-4D97-AF65-F5344CB8AC3E}">
        <p14:creationId xmlns:p14="http://schemas.microsoft.com/office/powerpoint/2010/main" val="2474508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F834F50-341F-42A5-8C78-91B137699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333EC967-C9F3-4E15-95C7-C2E77A1E16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4" name="Straight Connector 13">
            <a:extLst>
              <a:ext uri="{FF2B5EF4-FFF2-40B4-BE49-F238E27FC236}">
                <a16:creationId xmlns:a16="http://schemas.microsoft.com/office/drawing/2014/main" id="{58A9D3D4-1F89-47F0-A597-FE1A004D97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E36F1772-5B88-4687-974A-52C4564FF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44679" y="634946"/>
            <a:ext cx="6405063" cy="1450757"/>
          </a:xfrm>
        </p:spPr>
        <p:txBody>
          <a:bodyPr vert="horz" lIns="91440" tIns="45720" rIns="91440" bIns="45720" rtlCol="0" anchor="b">
            <a:normAutofit/>
          </a:bodyPr>
          <a:lstStyle/>
          <a:p>
            <a:r>
              <a:rPr lang="en-US" altLang="en-US" dirty="0"/>
              <a:t>Forced Oscillations and Resonance </a:t>
            </a:r>
            <a:endParaRPr lang="en-US"/>
          </a:p>
        </p:txBody>
      </p:sp>
      <p:cxnSp>
        <p:nvCxnSpPr>
          <p:cNvPr id="18" name="Straight Connector 17">
            <a:extLst>
              <a:ext uri="{FF2B5EF4-FFF2-40B4-BE49-F238E27FC236}">
                <a16:creationId xmlns:a16="http://schemas.microsoft.com/office/drawing/2014/main" id="{FC2C99CD-8BCA-45F5-BA47-7A6D80CA89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81247" y="2086188"/>
            <a:ext cx="5852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C741FC33-DADE-08F0-9465-AC53DF44BCAF}"/>
              </a:ext>
            </a:extLst>
          </p:cNvPr>
          <p:cNvPicPr>
            <a:picLocks noChangeAspect="1"/>
          </p:cNvPicPr>
          <p:nvPr/>
        </p:nvPicPr>
        <p:blipFill>
          <a:blip r:embed="rId2"/>
          <a:stretch>
            <a:fillRect/>
          </a:stretch>
        </p:blipFill>
        <p:spPr>
          <a:xfrm>
            <a:off x="6301172" y="3705286"/>
            <a:ext cx="3771936" cy="2517768"/>
          </a:xfrm>
          <a:prstGeom prst="rect">
            <a:avLst/>
          </a:prstGeom>
        </p:spPr>
      </p:pic>
      <p:sp>
        <p:nvSpPr>
          <p:cNvPr id="3" name="Content Placeholder 2"/>
          <p:cNvSpPr>
            <a:spLocks noGrp="1"/>
          </p:cNvSpPr>
          <p:nvPr>
            <p:ph idx="1"/>
          </p:nvPr>
        </p:nvSpPr>
        <p:spPr>
          <a:xfrm>
            <a:off x="5144679" y="2198914"/>
            <a:ext cx="6405063" cy="1634875"/>
          </a:xfrm>
        </p:spPr>
        <p:txBody>
          <a:bodyPr vert="horz" lIns="0" tIns="45720" rIns="0" bIns="45720" rtlCol="0">
            <a:normAutofit/>
          </a:bodyPr>
          <a:lstStyle/>
          <a:p>
            <a:pPr marL="256032" indent="-256032">
              <a:buClr>
                <a:schemeClr val="accent1"/>
              </a:buClr>
              <a:buSzPct val="100000"/>
            </a:pPr>
            <a:r>
              <a:rPr lang="en-US" altLang="en-US" dirty="0"/>
              <a:t>A damped oscillator left to itself will eventually stop moving. </a:t>
            </a:r>
          </a:p>
          <a:p>
            <a:pPr marL="256032" indent="-256032">
              <a:buClr>
                <a:schemeClr val="accent1"/>
              </a:buClr>
              <a:buSzPct val="100000"/>
            </a:pPr>
            <a:r>
              <a:rPr lang="en-US" altLang="en-US" dirty="0"/>
              <a:t>But we can maintain a constant-amplitude oscillation by applying a force that varies with time in a periodic way. </a:t>
            </a:r>
          </a:p>
          <a:p>
            <a:pPr marL="256032" indent="-256032">
              <a:buClr>
                <a:schemeClr val="accent1"/>
              </a:buClr>
              <a:buSzPct val="100000"/>
            </a:pPr>
            <a:r>
              <a:rPr lang="en-US" altLang="en-US" dirty="0"/>
              <a:t>We call this additional force a </a:t>
            </a:r>
            <a:r>
              <a:rPr lang="en-US" altLang="en-US" b="1" dirty="0"/>
              <a:t>driving</a:t>
            </a:r>
            <a:r>
              <a:rPr lang="en-US" altLang="en-US" dirty="0"/>
              <a:t> </a:t>
            </a:r>
            <a:r>
              <a:rPr lang="en-US" altLang="en-US" b="1" dirty="0"/>
              <a:t>force</a:t>
            </a:r>
            <a:r>
              <a:rPr lang="en-US" altLang="en-US" dirty="0"/>
              <a:t>.</a:t>
            </a:r>
          </a:p>
        </p:txBody>
      </p:sp>
      <p:sp>
        <p:nvSpPr>
          <p:cNvPr id="20" name="Rectangle 19">
            <a:extLst>
              <a:ext uri="{FF2B5EF4-FFF2-40B4-BE49-F238E27FC236}">
                <a16:creationId xmlns:a16="http://schemas.microsoft.com/office/drawing/2014/main" id="{C7E8667B-49C4-4E47-AB3E-78AC18E95C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rgbClr val="6FDDF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8A1780B1-1435-4EBC-947B-9609953FD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4C682A"/>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8" name="Picture 7">
            <a:extLst>
              <a:ext uri="{FF2B5EF4-FFF2-40B4-BE49-F238E27FC236}">
                <a16:creationId xmlns:a16="http://schemas.microsoft.com/office/drawing/2014/main" id="{6DF430D3-2AF2-6519-5E34-2578375C0602}"/>
              </a:ext>
            </a:extLst>
          </p:cNvPr>
          <p:cNvPicPr>
            <a:picLocks noChangeAspect="1"/>
          </p:cNvPicPr>
          <p:nvPr/>
        </p:nvPicPr>
        <p:blipFill>
          <a:blip r:embed="rId3"/>
          <a:stretch>
            <a:fillRect/>
          </a:stretch>
        </p:blipFill>
        <p:spPr>
          <a:xfrm>
            <a:off x="1652654" y="256890"/>
            <a:ext cx="1409700" cy="4276725"/>
          </a:xfrm>
          <a:prstGeom prst="rect">
            <a:avLst/>
          </a:prstGeom>
        </p:spPr>
      </p:pic>
      <p:sp>
        <p:nvSpPr>
          <p:cNvPr id="11" name="TextBox 10">
            <a:extLst>
              <a:ext uri="{FF2B5EF4-FFF2-40B4-BE49-F238E27FC236}">
                <a16:creationId xmlns:a16="http://schemas.microsoft.com/office/drawing/2014/main" id="{5CE751D7-D084-EA77-1C29-EC3B96F1E672}"/>
              </a:ext>
            </a:extLst>
          </p:cNvPr>
          <p:cNvSpPr txBox="1"/>
          <p:nvPr/>
        </p:nvSpPr>
        <p:spPr>
          <a:xfrm>
            <a:off x="920699" y="4823746"/>
            <a:ext cx="2873609" cy="1477328"/>
          </a:xfrm>
          <a:prstGeom prst="rect">
            <a:avLst/>
          </a:prstGeom>
          <a:noFill/>
        </p:spPr>
        <p:txBody>
          <a:bodyPr wrap="square">
            <a:spAutoFit/>
          </a:bodyPr>
          <a:lstStyle/>
          <a:p>
            <a:r>
              <a:rPr lang="en-US" dirty="0"/>
              <a:t>Forced, damped harmonic motion produced by driving a spring and mass with a disk driven by a variable-speed motor.</a:t>
            </a:r>
          </a:p>
        </p:txBody>
      </p:sp>
    </p:spTree>
    <p:extLst>
      <p:ext uri="{BB962C8B-B14F-4D97-AF65-F5344CB8AC3E}">
        <p14:creationId xmlns:p14="http://schemas.microsoft.com/office/powerpoint/2010/main" val="1385722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311726" y="2360342"/>
            <a:ext cx="8062913" cy="658813"/>
          </a:xfrm>
        </p:spPr>
        <p:txBody>
          <a:bodyPr>
            <a:normAutofit fontScale="90000"/>
          </a:bodyPr>
          <a:lstStyle/>
          <a:p>
            <a:pPr>
              <a:defRPr/>
            </a:pPr>
            <a:r>
              <a:rPr lang="en-US" dirty="0"/>
              <a:t>Resonance</a:t>
            </a:r>
          </a:p>
        </p:txBody>
      </p:sp>
      <p:sp>
        <p:nvSpPr>
          <p:cNvPr id="9219" name="Text Placeholder 6"/>
          <p:cNvSpPr>
            <a:spLocks noGrp="1"/>
          </p:cNvSpPr>
          <p:nvPr>
            <p:ph type="body" sz="quarter" idx="14"/>
          </p:nvPr>
        </p:nvSpPr>
        <p:spPr>
          <a:xfrm>
            <a:off x="947855" y="2152301"/>
            <a:ext cx="5765179" cy="3906527"/>
          </a:xfrm>
        </p:spPr>
        <p:txBody>
          <a:bodyPr>
            <a:normAutofit/>
          </a:bodyPr>
          <a:lstStyle/>
          <a:p>
            <a:r>
              <a:rPr lang="en-US" dirty="0"/>
              <a:t>The curves represent the same oscillator with the same natural frequency but with different amounts of damping. </a:t>
            </a:r>
          </a:p>
          <a:p>
            <a:r>
              <a:rPr lang="en-US" dirty="0"/>
              <a:t>Resonance occurs when the driving frequency equals the natural frequency, and the greatest response is for the least amount of damping. </a:t>
            </a:r>
          </a:p>
          <a:p>
            <a:r>
              <a:rPr lang="en-US" dirty="0"/>
              <a:t>The narrowest response is also for the least damping.</a:t>
            </a:r>
          </a:p>
        </p:txBody>
      </p:sp>
      <p:sp>
        <p:nvSpPr>
          <p:cNvPr id="4" name="TextBox 3">
            <a:extLst>
              <a:ext uri="{FF2B5EF4-FFF2-40B4-BE49-F238E27FC236}">
                <a16:creationId xmlns:a16="http://schemas.microsoft.com/office/drawing/2014/main" id="{244721FA-04B0-1162-304F-A3F92175719C}"/>
              </a:ext>
            </a:extLst>
          </p:cNvPr>
          <p:cNvSpPr txBox="1"/>
          <p:nvPr/>
        </p:nvSpPr>
        <p:spPr>
          <a:xfrm>
            <a:off x="2386510" y="5620538"/>
            <a:ext cx="6096000" cy="646331"/>
          </a:xfrm>
          <a:prstGeom prst="rect">
            <a:avLst/>
          </a:prstGeom>
          <a:noFill/>
        </p:spPr>
        <p:txBody>
          <a:bodyPr wrap="square">
            <a:spAutoFit/>
          </a:bodyPr>
          <a:lstStyle/>
          <a:p>
            <a:r>
              <a:rPr lang="en-US" sz="1800" dirty="0"/>
              <a:t>Amplitude of a harmonic oscillator as a function of the frequency of the driving force. </a:t>
            </a:r>
          </a:p>
        </p:txBody>
      </p:sp>
      <p:sp>
        <p:nvSpPr>
          <p:cNvPr id="3" name="Title 1">
            <a:extLst>
              <a:ext uri="{FF2B5EF4-FFF2-40B4-BE49-F238E27FC236}">
                <a16:creationId xmlns:a16="http://schemas.microsoft.com/office/drawing/2014/main" id="{6E5A8E93-2AAD-94FB-FA4E-64EE5B7875E8}"/>
              </a:ext>
            </a:extLst>
          </p:cNvPr>
          <p:cNvSpPr txBox="1">
            <a:spLocks/>
          </p:cNvSpPr>
          <p:nvPr/>
        </p:nvSpPr>
        <p:spPr>
          <a:xfrm>
            <a:off x="1097280" y="215372"/>
            <a:ext cx="9342120" cy="109728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altLang="en-US" dirty="0"/>
              <a:t>Forced Oscillations and Resonance</a:t>
            </a:r>
            <a:endParaRPr lang="en-US" sz="2000" dirty="0"/>
          </a:p>
        </p:txBody>
      </p:sp>
      <p:pic>
        <p:nvPicPr>
          <p:cNvPr id="6" name="Picture 5">
            <a:extLst>
              <a:ext uri="{FF2B5EF4-FFF2-40B4-BE49-F238E27FC236}">
                <a16:creationId xmlns:a16="http://schemas.microsoft.com/office/drawing/2014/main" id="{C8733BB8-7C04-10AE-9FC5-C5D534A38FF3}"/>
              </a:ext>
            </a:extLst>
          </p:cNvPr>
          <p:cNvPicPr>
            <a:picLocks noChangeAspect="1"/>
          </p:cNvPicPr>
          <p:nvPr/>
        </p:nvPicPr>
        <p:blipFill>
          <a:blip r:embed="rId2"/>
          <a:stretch>
            <a:fillRect/>
          </a:stretch>
        </p:blipFill>
        <p:spPr>
          <a:xfrm>
            <a:off x="7763009" y="1967350"/>
            <a:ext cx="3657600" cy="4181475"/>
          </a:xfrm>
          <a:prstGeom prst="rect">
            <a:avLst/>
          </a:prstGeom>
        </p:spPr>
      </p:pic>
    </p:spTree>
    <p:extLst>
      <p:ext uri="{BB962C8B-B14F-4D97-AF65-F5344CB8AC3E}">
        <p14:creationId xmlns:p14="http://schemas.microsoft.com/office/powerpoint/2010/main" val="32641932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24" name="Rectangle 9223">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226" name="Rectangle 9225">
            <a:extLst>
              <a:ext uri="{FF2B5EF4-FFF2-40B4-BE49-F238E27FC236}">
                <a16:creationId xmlns:a16="http://schemas.microsoft.com/office/drawing/2014/main" id="{1A03258A-52C6-4288-AA56-C3262A0D2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9228" name="Straight Connector 9227">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9230" name="Rectangle 9229">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7859485" y="634946"/>
            <a:ext cx="3690257" cy="1450757"/>
          </a:xfrm>
        </p:spPr>
        <p:txBody>
          <a:bodyPr vert="horz" lIns="91440" tIns="45720" rIns="91440" bIns="45720" rtlCol="0" anchor="b">
            <a:normAutofit/>
          </a:bodyPr>
          <a:lstStyle/>
          <a:p>
            <a:pPr>
              <a:defRPr/>
            </a:pPr>
            <a:r>
              <a:rPr lang="en-US" dirty="0"/>
              <a:t>Unwanted Resonance </a:t>
            </a:r>
          </a:p>
        </p:txBody>
      </p:sp>
      <p:pic>
        <p:nvPicPr>
          <p:cNvPr id="2" name="Picture Placeholder 1"/>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1712" r="7599"/>
          <a:stretch/>
        </p:blipFill>
        <p:spPr>
          <a:xfrm>
            <a:off x="633999" y="640081"/>
            <a:ext cx="6909801" cy="5314406"/>
          </a:xfrm>
          <a:prstGeom prst="rect">
            <a:avLst/>
          </a:prstGeom>
        </p:spPr>
      </p:pic>
      <p:cxnSp>
        <p:nvCxnSpPr>
          <p:cNvPr id="9232" name="Straight Connector 9231">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9219" name="Text Placeholder 6"/>
          <p:cNvSpPr>
            <a:spLocks noGrp="1"/>
          </p:cNvSpPr>
          <p:nvPr>
            <p:ph type="body" sz="quarter" idx="14"/>
          </p:nvPr>
        </p:nvSpPr>
        <p:spPr>
          <a:xfrm>
            <a:off x="7859485" y="2198914"/>
            <a:ext cx="3690257" cy="3670180"/>
          </a:xfrm>
        </p:spPr>
        <p:txBody>
          <a:bodyPr vert="horz" lIns="0" tIns="45720" rIns="0" bIns="45720" rtlCol="0">
            <a:normAutofit/>
          </a:bodyPr>
          <a:lstStyle/>
          <a:p>
            <a:pPr>
              <a:buClr>
                <a:schemeClr val="accent1"/>
              </a:buClr>
            </a:pPr>
            <a:r>
              <a:rPr lang="en-US">
                <a:solidFill>
                  <a:schemeClr val="tx1">
                    <a:lumMod val="75000"/>
                    <a:lumOff val="25000"/>
                  </a:schemeClr>
                </a:solidFill>
              </a:rPr>
              <a:t>In 1940, the Tacoma Narrows Bridge in Washington state collapsed. Heavy cross winds drove the bridge into oscillations at its resonant frequency. Damping decreased when support cables broke loose and started to slip over the towers, allowing increasingly greater amplitudes until the structure failed (credit: PRI's </a:t>
            </a:r>
            <a:r>
              <a:rPr lang="en-US" i="1">
                <a:solidFill>
                  <a:schemeClr val="tx1">
                    <a:lumMod val="75000"/>
                    <a:lumOff val="25000"/>
                  </a:schemeClr>
                </a:solidFill>
              </a:rPr>
              <a:t>Studio 360</a:t>
            </a:r>
            <a:r>
              <a:rPr lang="en-US">
                <a:solidFill>
                  <a:schemeClr val="tx1">
                    <a:lumMod val="75000"/>
                    <a:lumOff val="25000"/>
                  </a:schemeClr>
                </a:solidFill>
              </a:rPr>
              <a:t>, via Flickr)</a:t>
            </a:r>
          </a:p>
        </p:txBody>
      </p:sp>
      <p:sp>
        <p:nvSpPr>
          <p:cNvPr id="9234" name="Rectangle 9233">
            <a:extLst>
              <a:ext uri="{FF2B5EF4-FFF2-40B4-BE49-F238E27FC236}">
                <a16:creationId xmlns:a16="http://schemas.microsoft.com/office/drawing/2014/main" id="{7D417315-0A35-4882-ABD2-ABE3C89E5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236" name="Rectangle 9235">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020339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15372"/>
            <a:ext cx="9342120" cy="1097280"/>
          </a:xfrm>
        </p:spPr>
        <p:txBody>
          <a:bodyPr>
            <a:normAutofit/>
          </a:bodyPr>
          <a:lstStyle/>
          <a:p>
            <a:r>
              <a:rPr lang="en-US" altLang="en-US" dirty="0"/>
              <a:t>Forced Oscillations and Resonance</a:t>
            </a:r>
            <a:endParaRPr lang="en-US" sz="2000" dirty="0"/>
          </a:p>
        </p:txBody>
      </p:sp>
      <p:sp>
        <p:nvSpPr>
          <p:cNvPr id="3" name="Content Placeholder 2"/>
          <p:cNvSpPr>
            <a:spLocks noGrp="1"/>
          </p:cNvSpPr>
          <p:nvPr>
            <p:ph idx="1"/>
          </p:nvPr>
        </p:nvSpPr>
        <p:spPr/>
        <p:txBody>
          <a:bodyPr>
            <a:normAutofit/>
          </a:bodyPr>
          <a:lstStyle/>
          <a:p>
            <a:pPr marL="256032" indent="-256032">
              <a:spcBef>
                <a:spcPct val="30000"/>
              </a:spcBef>
              <a:buSzPct val="100000"/>
              <a:buFontTx/>
              <a:buChar char="•"/>
            </a:pPr>
            <a:r>
              <a:rPr lang="en-CA" altLang="en-US" sz="2400"/>
              <a:t>This lady beetle flies by means of a forced oscillation.</a:t>
            </a:r>
          </a:p>
          <a:p>
            <a:pPr marL="256032" indent="-256032">
              <a:spcBef>
                <a:spcPct val="30000"/>
              </a:spcBef>
              <a:buSzPct val="100000"/>
              <a:buFontTx/>
              <a:buChar char="•"/>
            </a:pPr>
            <a:r>
              <a:rPr lang="en-CA" altLang="en-US" sz="2400"/>
              <a:t>Unlike the wings of birds, this insect’s wings are extensions of its exoskeleton.</a:t>
            </a:r>
          </a:p>
          <a:p>
            <a:pPr marL="256032" indent="-256032">
              <a:spcBef>
                <a:spcPct val="30000"/>
              </a:spcBef>
              <a:buSzPct val="100000"/>
              <a:buFontTx/>
              <a:buChar char="•"/>
            </a:pPr>
            <a:r>
              <a:rPr lang="en-CA" altLang="en-US" sz="2400"/>
              <a:t>Muscles attached to the inside of the exoskeleton apply a periodic driving force that deforms the exoskeleton rhythmically, causing the attached wings to beat up and down.</a:t>
            </a:r>
          </a:p>
          <a:p>
            <a:pPr marL="256032" indent="-256032">
              <a:spcBef>
                <a:spcPct val="30000"/>
              </a:spcBef>
              <a:buSzPct val="100000"/>
              <a:buFontTx/>
              <a:buChar char="•"/>
            </a:pPr>
            <a:r>
              <a:rPr lang="en-CA" altLang="en-US" sz="2400"/>
              <a:t>The oscillation frequency of </a:t>
            </a:r>
            <a:br>
              <a:rPr lang="en-CA" altLang="en-US" sz="2400"/>
            </a:br>
            <a:r>
              <a:rPr lang="en-CA" altLang="en-US" sz="2400"/>
              <a:t>the wings and exoskeleton is </a:t>
            </a:r>
            <a:br>
              <a:rPr lang="en-CA" altLang="en-US" sz="2400"/>
            </a:br>
            <a:r>
              <a:rPr lang="en-CA" altLang="en-US" sz="2400"/>
              <a:t>the same as the frequency of </a:t>
            </a:r>
            <a:br>
              <a:rPr lang="en-CA" altLang="en-US" sz="2400"/>
            </a:br>
            <a:r>
              <a:rPr lang="en-CA" altLang="en-US" sz="2400"/>
              <a:t>the driving force.</a:t>
            </a:r>
            <a:endParaRPr lang="en-CA" altLang="en-US" sz="2400" dirty="0"/>
          </a:p>
        </p:txBody>
      </p:sp>
      <p:pic>
        <p:nvPicPr>
          <p:cNvPr id="4" name="Picture 3" descr="A lady bug opens its shell and spreads its wing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66248" y="3787727"/>
            <a:ext cx="3589432" cy="2403602"/>
          </a:xfrm>
          <a:prstGeom prst="rect">
            <a:avLst/>
          </a:prstGeom>
        </p:spPr>
      </p:pic>
    </p:spTree>
    <p:extLst>
      <p:ext uri="{BB962C8B-B14F-4D97-AF65-F5344CB8AC3E}">
        <p14:creationId xmlns:p14="http://schemas.microsoft.com/office/powerpoint/2010/main" val="10026301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7278D-9DB6-2BC9-7C68-28BE8A9D1378}"/>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0D94AEBD-21CE-FBB4-6043-B684A95C91A3}"/>
              </a:ext>
            </a:extLst>
          </p:cNvPr>
          <p:cNvSpPr>
            <a:spLocks noGrp="1"/>
          </p:cNvSpPr>
          <p:nvPr>
            <p:ph idx="1"/>
          </p:nvPr>
        </p:nvSpPr>
        <p:spPr/>
        <p:txBody>
          <a:bodyPr/>
          <a:lstStyle/>
          <a:p>
            <a:r>
              <a:rPr lang="en-US" dirty="0"/>
              <a:t>(a) How much will a spring that has a force constant of 40.0 N/m be stretched by an object with a mass of 0.500 kg when hung motionless from the spring? (b) Calculate the decrease in gravitational potential energy of the 0.500-kg object when it descends this distance. (c) Part of this gravitational energy goes into the spring. Calculate the energy stored in the spring by </a:t>
            </a:r>
            <a:r>
              <a:rPr lang="en-US"/>
              <a:t>this stretch and </a:t>
            </a:r>
            <a:r>
              <a:rPr lang="en-US" dirty="0"/>
              <a:t>compare it with the gravitational potential energy. Explain where the rest of the energy might go.</a:t>
            </a:r>
          </a:p>
        </p:txBody>
      </p:sp>
    </p:spTree>
    <p:extLst>
      <p:ext uri="{BB962C8B-B14F-4D97-AF65-F5344CB8AC3E}">
        <p14:creationId xmlns:p14="http://schemas.microsoft.com/office/powerpoint/2010/main" val="1686915021"/>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5370</TotalTime>
  <Words>1063</Words>
  <Application>Microsoft Office PowerPoint</Application>
  <PresentationFormat>Widescreen</PresentationFormat>
  <Paragraphs>81</Paragraphs>
  <Slides>18</Slides>
  <Notes>2</Notes>
  <HiddenSlides>0</HiddenSlides>
  <MMClips>1</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Retrospect</vt:lpstr>
      <vt:lpstr>OSCILLATIONS     </vt:lpstr>
      <vt:lpstr>Vertical Simple Harmonic Motion</vt:lpstr>
      <vt:lpstr>Vertical Simple Harmonic Motion</vt:lpstr>
      <vt:lpstr>Potential Energy of a Two Atom System</vt:lpstr>
      <vt:lpstr>Vibrations of Molecules</vt:lpstr>
      <vt:lpstr>The Simple Pendulum</vt:lpstr>
      <vt:lpstr>The Physical Pendulum</vt:lpstr>
      <vt:lpstr>Tyrannosaurus Rex and the Physical Pendulum</vt:lpstr>
      <vt:lpstr>Damped Oscillations</vt:lpstr>
      <vt:lpstr>Mathematics of damped oscillations</vt:lpstr>
      <vt:lpstr>System with a Small Amount of Damping</vt:lpstr>
      <vt:lpstr>Critical Damping</vt:lpstr>
      <vt:lpstr>Mathematics of forced oscillations</vt:lpstr>
      <vt:lpstr>Forced Oscillations and Resonance </vt:lpstr>
      <vt:lpstr>Resonance</vt:lpstr>
      <vt:lpstr>Unwanted Resonance </vt:lpstr>
      <vt:lpstr>Forced Oscillations and Resonance</vt:lpstr>
      <vt:lpstr>Example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Tatiana Krivosheev</dc:creator>
  <cp:lastModifiedBy>Tatiana Krivosheev</cp:lastModifiedBy>
  <cp:revision>217</cp:revision>
  <dcterms:created xsi:type="dcterms:W3CDTF">2020-03-17T19:17:10Z</dcterms:created>
  <dcterms:modified xsi:type="dcterms:W3CDTF">2023-12-15T15:10:30Z</dcterms:modified>
</cp:coreProperties>
</file>