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7" r:id="rId1"/>
  </p:sldMasterIdLst>
  <p:notesMasterIdLst>
    <p:notesMasterId r:id="rId19"/>
  </p:notesMasterIdLst>
  <p:handoutMasterIdLst>
    <p:handoutMasterId r:id="rId20"/>
  </p:handoutMasterIdLst>
  <p:sldIdLst>
    <p:sldId id="303" r:id="rId2"/>
    <p:sldId id="395" r:id="rId3"/>
    <p:sldId id="403" r:id="rId4"/>
    <p:sldId id="396" r:id="rId5"/>
    <p:sldId id="397" r:id="rId6"/>
    <p:sldId id="402" r:id="rId7"/>
    <p:sldId id="404" r:id="rId8"/>
    <p:sldId id="405" r:id="rId9"/>
    <p:sldId id="406" r:id="rId10"/>
    <p:sldId id="398" r:id="rId11"/>
    <p:sldId id="400" r:id="rId12"/>
    <p:sldId id="407" r:id="rId13"/>
    <p:sldId id="408" r:id="rId14"/>
    <p:sldId id="409" r:id="rId15"/>
    <p:sldId id="410" r:id="rId16"/>
    <p:sldId id="411" r:id="rId17"/>
    <p:sldId id="399" r:id="rId18"/>
  </p:sldIdLst>
  <p:sldSz cx="9144000" cy="6858000" type="screen4x3"/>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
          <p15:clr>
            <a:srgbClr val="A4A3A4"/>
          </p15:clr>
        </p15:guide>
        <p15:guide id="2" orient="horz" pos="1803">
          <p15:clr>
            <a:srgbClr val="A4A3A4"/>
          </p15:clr>
        </p15:guide>
        <p15:guide id="3" pos="2880">
          <p15:clr>
            <a:srgbClr val="A4A3A4"/>
          </p15:clr>
        </p15:guide>
        <p15:guide id="4" pos="192">
          <p15:clr>
            <a:srgbClr val="A4A3A4"/>
          </p15:clr>
        </p15:guide>
        <p15:guide id="5" pos="33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A37"/>
    <a:srgbClr val="00417E"/>
    <a:srgbClr val="FFECD7"/>
    <a:srgbClr val="F7955A"/>
    <a:srgbClr val="666699"/>
    <a:srgbClr val="0066CC"/>
    <a:srgbClr val="00487A"/>
    <a:srgbClr val="D33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8" autoAdjust="0"/>
    <p:restoredTop sz="93202" autoAdjust="0"/>
  </p:normalViewPr>
  <p:slideViewPr>
    <p:cSldViewPr>
      <p:cViewPr varScale="1">
        <p:scale>
          <a:sx n="119" d="100"/>
          <a:sy n="119" d="100"/>
        </p:scale>
        <p:origin x="636" y="64"/>
      </p:cViewPr>
      <p:guideLst>
        <p:guide orient="horz" pos="1209"/>
        <p:guide orient="horz" pos="1803"/>
        <p:guide pos="2880"/>
        <p:guide pos="192"/>
        <p:guide pos="33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kumimoji="1" sz="1200">
                <a:latin typeface="Times New Roman" charset="0"/>
              </a:defRPr>
            </a:lvl1pPr>
          </a:lstStyle>
          <a:p>
            <a:pPr>
              <a:defRPr/>
            </a:pPr>
            <a:endParaRPr lang="en-US"/>
          </a:p>
        </p:txBody>
      </p:sp>
      <p:sp>
        <p:nvSpPr>
          <p:cNvPr id="327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200">
                <a:latin typeface="Times New Roman" charset="0"/>
              </a:defRPr>
            </a:lvl1pPr>
          </a:lstStyle>
          <a:p>
            <a:pPr>
              <a:defRPr/>
            </a:pPr>
            <a:endParaRPr lang="en-US"/>
          </a:p>
        </p:txBody>
      </p:sp>
      <p:sp>
        <p:nvSpPr>
          <p:cNvPr id="327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kumimoji="1" sz="1200">
                <a:latin typeface="Times New Roman" charset="0"/>
              </a:defRPr>
            </a:lvl1pPr>
          </a:lstStyle>
          <a:p>
            <a:pPr>
              <a:defRPr/>
            </a:pPr>
            <a:endParaRPr lang="en-US"/>
          </a:p>
        </p:txBody>
      </p:sp>
      <p:sp>
        <p:nvSpPr>
          <p:cNvPr id="327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1" sz="1200">
                <a:latin typeface="Times New Roman" panose="02020603050405020304" pitchFamily="18" charset="0"/>
              </a:defRPr>
            </a:lvl1pPr>
          </a:lstStyle>
          <a:p>
            <a:fld id="{B4D4A477-E489-4D48-B0DE-C00A06EDB90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Times New Roman" charset="0"/>
              </a:defRPr>
            </a:lvl1pPr>
          </a:lstStyle>
          <a:p>
            <a:pPr>
              <a:defRPr/>
            </a:pPr>
            <a:endParaRPr lang="en-US"/>
          </a:p>
        </p:txBody>
      </p:sp>
      <p:sp>
        <p:nvSpPr>
          <p:cNvPr id="34819" name="Rectangle 3"/>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fld id="{F0C69C93-BAD1-48EF-94E0-CF535B80067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Ps14\ircd\50694_Young_Freedman_13e_IRDVD\Supplied\67546Young13e_marktg\Links\Calatrava-Bridge_sml.jpg">
            <a:extLst>
              <a:ext uri="{FF2B5EF4-FFF2-40B4-BE49-F238E27FC236}">
                <a16:creationId xmlns:a16="http://schemas.microsoft.com/office/drawing/2014/main" id="{D32C7B00-750A-52AE-7C2A-618C2F842C9B}"/>
              </a:ext>
            </a:extLst>
          </p:cNvPr>
          <p:cNvPicPr>
            <a:picLocks noChangeAspect="1" noChangeArrowheads="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25000" b="25000"/>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7">
            <a:extLst>
              <a:ext uri="{FF2B5EF4-FFF2-40B4-BE49-F238E27FC236}">
                <a16:creationId xmlns:a16="http://schemas.microsoft.com/office/drawing/2014/main" id="{8267D88E-91F3-8B34-F959-A6A0D97A777F}"/>
              </a:ext>
            </a:extLst>
          </p:cNvPr>
          <p:cNvSpPr txBox="1">
            <a:spLocks noChangeArrowheads="1"/>
          </p:cNvSpPr>
          <p:nvPr userDrawn="1"/>
        </p:nvSpPr>
        <p:spPr bwMode="auto">
          <a:xfrm>
            <a:off x="260350" y="5029200"/>
            <a:ext cx="8686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Lst>
        </p:spPr>
        <p:txBody>
          <a:bodyPr>
            <a:spAutoFit/>
          </a:bodyPr>
          <a:lstStyle/>
          <a:p>
            <a:pPr algn="l">
              <a:defRPr/>
            </a:pPr>
            <a:r>
              <a:rPr lang="en-US" sz="1800" dirty="0">
                <a:solidFill>
                  <a:srgbClr val="D33325"/>
                </a:solidFill>
                <a:latin typeface="Arial" charset="0"/>
              </a:rPr>
              <a:t>PowerPoint</a:t>
            </a:r>
            <a:r>
              <a:rPr lang="en-US" sz="1800" baseline="30000" dirty="0">
                <a:solidFill>
                  <a:srgbClr val="D33325"/>
                </a:solidFill>
                <a:latin typeface="Arial" charset="0"/>
              </a:rPr>
              <a:t>®</a:t>
            </a:r>
            <a:r>
              <a:rPr lang="en-US" sz="1800" dirty="0">
                <a:solidFill>
                  <a:srgbClr val="D33325"/>
                </a:solidFill>
                <a:latin typeface="Arial" charset="0"/>
              </a:rPr>
              <a:t> Lectures for</a:t>
            </a:r>
          </a:p>
          <a:p>
            <a:pPr algn="l">
              <a:defRPr/>
            </a:pPr>
            <a:r>
              <a:rPr lang="en-US" sz="1800" b="1" i="1" dirty="0">
                <a:solidFill>
                  <a:srgbClr val="D33325"/>
                </a:solidFill>
                <a:latin typeface="Arial" charset="0"/>
              </a:rPr>
              <a:t>University Physics, Thirteenth Edition</a:t>
            </a:r>
          </a:p>
          <a:p>
            <a:pPr algn="l">
              <a:defRPr/>
            </a:pPr>
            <a:r>
              <a:rPr lang="en-US" sz="1800" b="1" i="1" dirty="0">
                <a:solidFill>
                  <a:srgbClr val="D33325"/>
                </a:solidFill>
                <a:latin typeface="Times New Roman" charset="0"/>
              </a:rPr>
              <a:t>   – Hugh D. Young and Roger A. Freedman</a:t>
            </a:r>
          </a:p>
        </p:txBody>
      </p:sp>
      <p:sp>
        <p:nvSpPr>
          <p:cNvPr id="12" name="Text Box 23">
            <a:extLst>
              <a:ext uri="{FF2B5EF4-FFF2-40B4-BE49-F238E27FC236}">
                <a16:creationId xmlns:a16="http://schemas.microsoft.com/office/drawing/2014/main" id="{5984274C-CD01-5AEB-2E8F-BB9301E933EF}"/>
              </a:ext>
            </a:extLst>
          </p:cNvPr>
          <p:cNvSpPr txBox="1">
            <a:spLocks noChangeArrowheads="1"/>
          </p:cNvSpPr>
          <p:nvPr userDrawn="1"/>
        </p:nvSpPr>
        <p:spPr bwMode="auto">
          <a:xfrm>
            <a:off x="254000" y="6096000"/>
            <a:ext cx="3086100" cy="36671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algn="r" eaLnBrk="0" fontAlgn="base" hangingPunct="0">
              <a:spcBef>
                <a:spcPct val="0"/>
              </a:spcBef>
              <a:spcAft>
                <a:spcPct val="0"/>
              </a:spcAft>
              <a:defRPr sz="2400">
                <a:solidFill>
                  <a:schemeClr val="tx1"/>
                </a:solidFill>
                <a:latin typeface="Arial" panose="020B0604020202020204" pitchFamily="34" charset="0"/>
              </a:defRPr>
            </a:lvl6pPr>
            <a:lvl7pPr marL="2971800" indent="-228600" algn="r" eaLnBrk="0" fontAlgn="base" hangingPunct="0">
              <a:spcBef>
                <a:spcPct val="0"/>
              </a:spcBef>
              <a:spcAft>
                <a:spcPct val="0"/>
              </a:spcAft>
              <a:defRPr sz="2400">
                <a:solidFill>
                  <a:schemeClr val="tx1"/>
                </a:solidFill>
                <a:latin typeface="Arial" panose="020B0604020202020204" pitchFamily="34" charset="0"/>
              </a:defRPr>
            </a:lvl7pPr>
            <a:lvl8pPr marL="3429000" indent="-228600" algn="r" eaLnBrk="0" fontAlgn="base" hangingPunct="0">
              <a:spcBef>
                <a:spcPct val="0"/>
              </a:spcBef>
              <a:spcAft>
                <a:spcPct val="0"/>
              </a:spcAft>
              <a:defRPr sz="2400">
                <a:solidFill>
                  <a:schemeClr val="tx1"/>
                </a:solidFill>
                <a:latin typeface="Arial" panose="020B0604020202020204" pitchFamily="34" charset="0"/>
              </a:defRPr>
            </a:lvl8pPr>
            <a:lvl9pPr marL="3886200" indent="-228600" algn="r" eaLnBrk="0" fontAlgn="base" hangingPunct="0">
              <a:spcBef>
                <a:spcPct val="0"/>
              </a:spcBef>
              <a:spcAft>
                <a:spcPct val="0"/>
              </a:spcAft>
              <a:defRPr sz="2400">
                <a:solidFill>
                  <a:schemeClr val="tx1"/>
                </a:solidFill>
                <a:latin typeface="Arial" panose="020B0604020202020204" pitchFamily="34" charset="0"/>
              </a:defRPr>
            </a:lvl9pPr>
          </a:lstStyle>
          <a:p>
            <a:pPr algn="l"/>
            <a:r>
              <a:rPr lang="en-US" altLang="en-US" sz="1800" b="1">
                <a:solidFill>
                  <a:srgbClr val="D33325"/>
                </a:solidFill>
                <a:latin typeface="Times New Roman" panose="02020603050405020304" pitchFamily="18" charset="0"/>
              </a:rPr>
              <a:t>Lectures by Wayne Anderson</a:t>
            </a:r>
          </a:p>
        </p:txBody>
      </p:sp>
    </p:spTree>
    <p:extLst>
      <p:ext uri="{BB962C8B-B14F-4D97-AF65-F5344CB8AC3E}">
        <p14:creationId xmlns:p14="http://schemas.microsoft.com/office/powerpoint/2010/main" val="123941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0376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421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9387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3611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46707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804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t>12/15/2023</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900108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D058F-B960-4439-B370-43D89816EE05}" type="datetimeFigureOut">
              <a:rPr lang="en-US" smtClean="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229B06-CF2A-459A-8CBC-F18C1D67D2BB}" type="slidenum">
              <a:rPr lang="en-US" smtClean="0"/>
              <a:t>‹#›</a:t>
            </a:fld>
            <a:endParaRPr lang="en-US" dirty="0"/>
          </a:p>
        </p:txBody>
      </p:sp>
    </p:spTree>
    <p:extLst>
      <p:ext uri="{BB962C8B-B14F-4D97-AF65-F5344CB8AC3E}">
        <p14:creationId xmlns:p14="http://schemas.microsoft.com/office/powerpoint/2010/main" val="200734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2356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68684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62084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27436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50221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627802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135998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575951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77857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12/15/2023</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86824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65" r:id="rId12"/>
    <p:sldLayoutId id="2147483767" r:id="rId13"/>
    <p:sldLayoutId id="2147483768" r:id="rId14"/>
    <p:sldLayoutId id="2147483770" r:id="rId15"/>
    <p:sldLayoutId id="2147483771" r:id="rId16"/>
    <p:sldLayoutId id="2147483772" r:id="rId17"/>
    <p:sldLayoutId id="2147483774" r:id="rId18"/>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55">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9144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BADAE8F-DAC8-2812-D131-558D9BE16546}"/>
              </a:ext>
            </a:extLst>
          </p:cNvPr>
          <p:cNvPicPr>
            <a:picLocks noChangeAspect="1"/>
          </p:cNvPicPr>
          <p:nvPr/>
        </p:nvPicPr>
        <p:blipFill rotWithShape="1">
          <a:blip r:embed="rId2"/>
          <a:srcRect t="454" r="-1" b="-1"/>
          <a:stretch/>
        </p:blipFill>
        <p:spPr>
          <a:xfrm>
            <a:off x="475499" y="640080"/>
            <a:ext cx="4706750" cy="5577840"/>
          </a:xfrm>
          <a:prstGeom prst="rect">
            <a:avLst/>
          </a:prstGeom>
        </p:spPr>
      </p:pic>
      <p:sp>
        <p:nvSpPr>
          <p:cNvPr id="62" name="Rectangle 61">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710114" y="0"/>
            <a:ext cx="343855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072663" y="640080"/>
            <a:ext cx="2744435" cy="2926080"/>
          </a:xfrm>
        </p:spPr>
        <p:txBody>
          <a:bodyPr vert="horz" lIns="91440" tIns="45720" rIns="91440" bIns="45720" rtlCol="0" anchor="b">
            <a:normAutofit/>
          </a:bodyPr>
          <a:lstStyle/>
          <a:p>
            <a:r>
              <a:rPr lang="en-US" sz="3800">
                <a:solidFill>
                  <a:srgbClr val="FFFFFF"/>
                </a:solidFill>
              </a:rPr>
              <a:t>FLUID STATICS</a:t>
            </a:r>
          </a:p>
        </p:txBody>
      </p:sp>
      <p:sp>
        <p:nvSpPr>
          <p:cNvPr id="64" name="Rectangle 63">
            <a:extLst>
              <a:ext uri="{FF2B5EF4-FFF2-40B4-BE49-F238E27FC236}">
                <a16:creationId xmlns:a16="http://schemas.microsoft.com/office/drawing/2014/main" id="{B1121E64-CB88-4BF5-B531-C0316E7F6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7679"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A logo with text and colorful lines&#10;&#10;Description automatically generated with medium confidence">
            <a:extLst>
              <a:ext uri="{FF2B5EF4-FFF2-40B4-BE49-F238E27FC236}">
                <a16:creationId xmlns:a16="http://schemas.microsoft.com/office/drawing/2014/main" id="{244CBF36-E82A-0B81-8E3A-EEC197F3E952}"/>
              </a:ext>
            </a:extLst>
          </p:cNvPr>
          <p:cNvPicPr>
            <a:picLocks noChangeAspect="1"/>
          </p:cNvPicPr>
          <p:nvPr/>
        </p:nvPicPr>
        <p:blipFill>
          <a:blip r:embed="rId3"/>
          <a:stretch>
            <a:fillRect/>
          </a:stretch>
        </p:blipFill>
        <p:spPr>
          <a:xfrm>
            <a:off x="76200" y="152400"/>
            <a:ext cx="1155299" cy="783544"/>
          </a:xfrm>
          <a:prstGeom prst="rect">
            <a:avLst/>
          </a:prstGeom>
        </p:spPr>
      </p:pic>
    </p:spTree>
    <p:extLst>
      <p:ext uri="{BB962C8B-B14F-4D97-AF65-F5344CB8AC3E}">
        <p14:creationId xmlns:p14="http://schemas.microsoft.com/office/powerpoint/2010/main" val="1087600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8082-985D-FAF9-C153-F0136E87813F}"/>
              </a:ext>
            </a:extLst>
          </p:cNvPr>
          <p:cNvSpPr>
            <a:spLocks noGrp="1"/>
          </p:cNvSpPr>
          <p:nvPr>
            <p:ph type="title"/>
          </p:nvPr>
        </p:nvSpPr>
        <p:spPr/>
        <p:txBody>
          <a:bodyPr/>
          <a:lstStyle/>
          <a:p>
            <a:r>
              <a:rPr lang="en-US" dirty="0"/>
              <a:t>Today’s objectives</a:t>
            </a:r>
          </a:p>
        </p:txBody>
      </p:sp>
      <p:sp>
        <p:nvSpPr>
          <p:cNvPr id="3" name="Content Placeholder 2">
            <a:extLst>
              <a:ext uri="{FF2B5EF4-FFF2-40B4-BE49-F238E27FC236}">
                <a16:creationId xmlns:a16="http://schemas.microsoft.com/office/drawing/2014/main" id="{0CE2EE91-766E-DDB6-337F-BDEDBE293C82}"/>
              </a:ext>
            </a:extLst>
          </p:cNvPr>
          <p:cNvSpPr>
            <a:spLocks noGrp="1"/>
          </p:cNvSpPr>
          <p:nvPr>
            <p:ph idx="1"/>
          </p:nvPr>
        </p:nvSpPr>
        <p:spPr>
          <a:xfrm>
            <a:off x="822959" y="2209800"/>
            <a:ext cx="7543801" cy="4023360"/>
          </a:xfrm>
        </p:spPr>
        <p:txBody>
          <a:bodyPr>
            <a:normAutofit/>
          </a:bodyPr>
          <a:lstStyle/>
          <a:p>
            <a:pPr algn="l"/>
            <a:r>
              <a:rPr lang="en-US" b="0" i="0" dirty="0">
                <a:solidFill>
                  <a:srgbClr val="555555"/>
                </a:solidFill>
                <a:effectLst/>
                <a:latin typeface="Neue Helvetica W01"/>
              </a:rPr>
              <a:t>By the end of this lesson, you will be able to:</a:t>
            </a:r>
            <a:endParaRPr lang="en-US" b="0" i="0" dirty="0">
              <a:solidFill>
                <a:srgbClr val="424242"/>
              </a:solidFill>
              <a:effectLst/>
              <a:latin typeface="Neue Helvetica W01"/>
            </a:endParaRPr>
          </a:p>
          <a:p>
            <a:pPr lvl="1">
              <a:buFont typeface="Arial" panose="020B0604020202020204" pitchFamily="34" charset="0"/>
              <a:buChar char="•"/>
            </a:pPr>
            <a:endParaRPr lang="en-US" b="0" i="0" dirty="0">
              <a:solidFill>
                <a:srgbClr val="424242"/>
              </a:solidFill>
              <a:effectLst/>
              <a:latin typeface="Neue Helvetica W01"/>
            </a:endParaRPr>
          </a:p>
          <a:p>
            <a:pPr lvl="1">
              <a:buFont typeface="Arial" panose="020B0604020202020204" pitchFamily="34" charset="0"/>
              <a:buChar char="•"/>
            </a:pPr>
            <a:r>
              <a:rPr lang="en-US" b="0" i="0" dirty="0">
                <a:solidFill>
                  <a:srgbClr val="424242"/>
                </a:solidFill>
                <a:effectLst/>
                <a:latin typeface="Neue Helvetica W01"/>
              </a:rPr>
              <a:t>State the different phases of matter</a:t>
            </a:r>
          </a:p>
          <a:p>
            <a:pPr lvl="1">
              <a:buFont typeface="Arial" panose="020B0604020202020204" pitchFamily="34" charset="0"/>
              <a:buChar char="•"/>
            </a:pPr>
            <a:r>
              <a:rPr lang="en-US" b="0" i="0" dirty="0">
                <a:solidFill>
                  <a:srgbClr val="424242"/>
                </a:solidFill>
                <a:effectLst/>
                <a:latin typeface="Neue Helvetica W01"/>
              </a:rPr>
              <a:t>Describe the characteristics of the phases of matter at the molecular or atomic level</a:t>
            </a:r>
          </a:p>
          <a:p>
            <a:pPr lvl="1">
              <a:buFont typeface="Arial" panose="020B0604020202020204" pitchFamily="34" charset="0"/>
              <a:buChar char="•"/>
            </a:pPr>
            <a:r>
              <a:rPr lang="en-US" b="0" i="0" dirty="0">
                <a:solidFill>
                  <a:srgbClr val="424242"/>
                </a:solidFill>
                <a:effectLst/>
                <a:latin typeface="Neue Helvetica W01"/>
              </a:rPr>
              <a:t>Distinguish between compressible and incompressible materials</a:t>
            </a:r>
          </a:p>
          <a:p>
            <a:pPr lvl="1">
              <a:buFont typeface="Arial" panose="020B0604020202020204" pitchFamily="34" charset="0"/>
              <a:buChar char="•"/>
            </a:pPr>
            <a:r>
              <a:rPr lang="en-US" b="0" i="0" dirty="0">
                <a:solidFill>
                  <a:srgbClr val="424242"/>
                </a:solidFill>
                <a:effectLst/>
                <a:latin typeface="Neue Helvetica W01"/>
              </a:rPr>
              <a:t>Define density and its related SI units</a:t>
            </a:r>
          </a:p>
          <a:p>
            <a:pPr lvl="1">
              <a:buFont typeface="Arial" panose="020B0604020202020204" pitchFamily="34" charset="0"/>
              <a:buChar char="•"/>
            </a:pPr>
            <a:r>
              <a:rPr lang="en-US" b="0" i="0" dirty="0">
                <a:solidFill>
                  <a:srgbClr val="424242"/>
                </a:solidFill>
                <a:effectLst/>
                <a:latin typeface="Neue Helvetica W01"/>
              </a:rPr>
              <a:t>Compare and contrast the densities of various substances</a:t>
            </a:r>
          </a:p>
          <a:p>
            <a:pPr lvl="1">
              <a:buFont typeface="Arial" panose="020B0604020202020204" pitchFamily="34" charset="0"/>
              <a:buChar char="•"/>
            </a:pPr>
            <a:r>
              <a:rPr lang="en-US" b="0" i="0" dirty="0">
                <a:solidFill>
                  <a:srgbClr val="424242"/>
                </a:solidFill>
                <a:effectLst/>
                <a:latin typeface="Neue Helvetica W01"/>
              </a:rPr>
              <a:t>Define pressure and its related SI units</a:t>
            </a:r>
          </a:p>
          <a:p>
            <a:pPr lvl="1">
              <a:buFont typeface="Arial" panose="020B0604020202020204" pitchFamily="34" charset="0"/>
              <a:buChar char="•"/>
            </a:pPr>
            <a:r>
              <a:rPr lang="en-US" b="0" i="0" dirty="0">
                <a:solidFill>
                  <a:srgbClr val="424242"/>
                </a:solidFill>
                <a:effectLst/>
                <a:latin typeface="Neue Helvetica W01"/>
              </a:rPr>
              <a:t>Explain the relationship between pressure and force</a:t>
            </a:r>
          </a:p>
          <a:p>
            <a:pPr lvl="1">
              <a:buFont typeface="Arial" panose="020B0604020202020204" pitchFamily="34" charset="0"/>
              <a:buChar char="•"/>
            </a:pPr>
            <a:r>
              <a:rPr lang="en-US" b="0" i="0" dirty="0">
                <a:solidFill>
                  <a:srgbClr val="424242"/>
                </a:solidFill>
                <a:effectLst/>
                <a:latin typeface="Neue Helvetica W01"/>
              </a:rPr>
              <a:t>Calculate force given pressure and area</a:t>
            </a:r>
          </a:p>
          <a:p>
            <a:pPr marL="384048" lvl="2" indent="0">
              <a:buNone/>
            </a:pPr>
            <a:endParaRPr lang="en-US" b="0" i="0" dirty="0">
              <a:solidFill>
                <a:srgbClr val="424242"/>
              </a:solidFill>
              <a:effectLst/>
              <a:latin typeface="Neue Helvetica W01"/>
            </a:endParaRPr>
          </a:p>
          <a:p>
            <a:pPr lvl="1">
              <a:buFont typeface="Arial" panose="020B0604020202020204" pitchFamily="34" charset="0"/>
              <a:buChar char="•"/>
            </a:pPr>
            <a:endParaRPr lang="en-US" b="0" i="0" dirty="0">
              <a:solidFill>
                <a:srgbClr val="424242"/>
              </a:solidFill>
              <a:effectLst/>
              <a:latin typeface="Neue Helvetica W01"/>
            </a:endParaRPr>
          </a:p>
          <a:p>
            <a:pPr marL="201168" lvl="1" indent="0">
              <a:buNone/>
            </a:pPr>
            <a:endParaRPr lang="en-US" b="0" i="0" dirty="0">
              <a:solidFill>
                <a:srgbClr val="424242"/>
              </a:solidFill>
              <a:effectLst/>
              <a:latin typeface="Neue Helvetica W01"/>
            </a:endParaRPr>
          </a:p>
          <a:p>
            <a:pPr lvl="1">
              <a:buFont typeface="Arial" panose="020B0604020202020204" pitchFamily="34" charset="0"/>
              <a:buChar char="•"/>
            </a:pPr>
            <a:endParaRPr lang="en-US" b="0" i="0" dirty="0">
              <a:solidFill>
                <a:srgbClr val="424242"/>
              </a:solidFill>
              <a:effectLst/>
              <a:latin typeface="Neue Helvetica W01"/>
            </a:endParaRPr>
          </a:p>
          <a:p>
            <a:pPr marL="0" indent="0" algn="l">
              <a:buNone/>
            </a:pPr>
            <a:endParaRPr lang="en-US" b="0" i="0" dirty="0">
              <a:solidFill>
                <a:srgbClr val="424242"/>
              </a:solidFill>
              <a:effectLst/>
              <a:latin typeface="Neue Helvetica W01"/>
            </a:endParaRPr>
          </a:p>
          <a:p>
            <a:endParaRPr lang="en-US" dirty="0"/>
          </a:p>
        </p:txBody>
      </p:sp>
    </p:spTree>
    <p:extLst>
      <p:ext uri="{BB962C8B-B14F-4D97-AF65-F5344CB8AC3E}">
        <p14:creationId xmlns:p14="http://schemas.microsoft.com/office/powerpoint/2010/main" val="40890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44F0-447A-A2D2-6AA0-43205F882CB6}"/>
              </a:ext>
            </a:extLst>
          </p:cNvPr>
          <p:cNvSpPr>
            <a:spLocks noGrp="1"/>
          </p:cNvSpPr>
          <p:nvPr>
            <p:ph type="title"/>
          </p:nvPr>
        </p:nvSpPr>
        <p:spPr/>
        <p:txBody>
          <a:bodyPr/>
          <a:lstStyle/>
          <a:p>
            <a:r>
              <a:rPr lang="en-US" dirty="0"/>
              <a:t>Characteristics of solids</a:t>
            </a:r>
          </a:p>
        </p:txBody>
      </p:sp>
      <p:sp>
        <p:nvSpPr>
          <p:cNvPr id="3" name="Content Placeholder 2">
            <a:extLst>
              <a:ext uri="{FF2B5EF4-FFF2-40B4-BE49-F238E27FC236}">
                <a16:creationId xmlns:a16="http://schemas.microsoft.com/office/drawing/2014/main" id="{F332F17B-2E75-EE55-0993-7658E5FD3692}"/>
              </a:ext>
            </a:extLst>
          </p:cNvPr>
          <p:cNvSpPr>
            <a:spLocks noGrp="1"/>
          </p:cNvSpPr>
          <p:nvPr>
            <p:ph idx="1"/>
          </p:nvPr>
        </p:nvSpPr>
        <p:spPr>
          <a:xfrm>
            <a:off x="822959" y="2010927"/>
            <a:ext cx="7543801" cy="1735666"/>
          </a:xfrm>
        </p:spPr>
        <p:txBody>
          <a:bodyPr>
            <a:normAutofit/>
          </a:bodyPr>
          <a:lstStyle/>
          <a:p>
            <a:pPr marL="0" indent="0">
              <a:buNone/>
            </a:pPr>
            <a:r>
              <a:rPr lang="en-US" sz="1800" b="0" i="0" dirty="0">
                <a:solidFill>
                  <a:srgbClr val="424242"/>
                </a:solidFill>
                <a:effectLst/>
                <a:latin typeface="Neue Helvetica W01"/>
              </a:rPr>
              <a:t>The atoms or molecules in a solid are in close proximity to each other, and there is a significant force between these molecules. </a:t>
            </a:r>
          </a:p>
          <a:p>
            <a:pPr marL="0" indent="0">
              <a:buNone/>
            </a:pPr>
            <a:r>
              <a:rPr lang="en-US" sz="1800" b="0" i="0" dirty="0">
                <a:solidFill>
                  <a:srgbClr val="424242"/>
                </a:solidFill>
                <a:effectLst/>
                <a:latin typeface="Neue Helvetica W01"/>
              </a:rPr>
              <a:t>Solids will take a form determined by the nature of these forces between the molecules. Although true solids are not incompressible, it nevertheless requires a large force to change the shape of a solid. </a:t>
            </a:r>
          </a:p>
        </p:txBody>
      </p:sp>
      <p:pic>
        <p:nvPicPr>
          <p:cNvPr id="5" name="Picture 4">
            <a:extLst>
              <a:ext uri="{FF2B5EF4-FFF2-40B4-BE49-F238E27FC236}">
                <a16:creationId xmlns:a16="http://schemas.microsoft.com/office/drawing/2014/main" id="{0C3238FF-F7BA-4DC0-C3E2-860054BD7479}"/>
              </a:ext>
            </a:extLst>
          </p:cNvPr>
          <p:cNvPicPr>
            <a:picLocks noChangeAspect="1"/>
          </p:cNvPicPr>
          <p:nvPr/>
        </p:nvPicPr>
        <p:blipFill>
          <a:blip r:embed="rId2"/>
          <a:stretch>
            <a:fillRect/>
          </a:stretch>
        </p:blipFill>
        <p:spPr>
          <a:xfrm>
            <a:off x="6629400" y="4020159"/>
            <a:ext cx="2321689" cy="2200961"/>
          </a:xfrm>
          <a:prstGeom prst="rect">
            <a:avLst/>
          </a:prstGeom>
        </p:spPr>
      </p:pic>
      <p:sp>
        <p:nvSpPr>
          <p:cNvPr id="7" name="TextBox 6">
            <a:extLst>
              <a:ext uri="{FF2B5EF4-FFF2-40B4-BE49-F238E27FC236}">
                <a16:creationId xmlns:a16="http://schemas.microsoft.com/office/drawing/2014/main" id="{57AAAE99-6FBD-6AA1-49B1-47907676ACB9}"/>
              </a:ext>
            </a:extLst>
          </p:cNvPr>
          <p:cNvSpPr txBox="1"/>
          <p:nvPr/>
        </p:nvSpPr>
        <p:spPr>
          <a:xfrm>
            <a:off x="762000" y="3810000"/>
            <a:ext cx="5562600" cy="2308324"/>
          </a:xfrm>
          <a:prstGeom prst="rect">
            <a:avLst/>
          </a:prstGeom>
          <a:noFill/>
        </p:spPr>
        <p:txBody>
          <a:bodyPr wrap="square">
            <a:spAutoFit/>
          </a:bodyPr>
          <a:lstStyle/>
          <a:p>
            <a:r>
              <a:rPr lang="en-US" dirty="0"/>
              <a:t>In some cases, the force between molecules can cause the molecules to organize into a lattice. The structure of this three-dimensional lattice is represented as molecules connected by rigid bonds (modeled as stiff springs), which allow limited freedom for movement. Even a large force produces only small displacements in the atoms or molecules of the lattice, and the solid maintains its shape. </a:t>
            </a:r>
          </a:p>
        </p:txBody>
      </p:sp>
    </p:spTree>
    <p:extLst>
      <p:ext uri="{BB962C8B-B14F-4D97-AF65-F5344CB8AC3E}">
        <p14:creationId xmlns:p14="http://schemas.microsoft.com/office/powerpoint/2010/main" val="141271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0A8391-2737-4F1C-B27A-C44629DB4D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098C62-CDCF-377C-E8D3-E0D00D3082AD}"/>
              </a:ext>
            </a:extLst>
          </p:cNvPr>
          <p:cNvSpPr>
            <a:spLocks noGrp="1"/>
          </p:cNvSpPr>
          <p:nvPr>
            <p:ph type="title"/>
          </p:nvPr>
        </p:nvSpPr>
        <p:spPr>
          <a:xfrm>
            <a:off x="381000" y="381000"/>
            <a:ext cx="2563257" cy="5226837"/>
          </a:xfrm>
        </p:spPr>
        <p:txBody>
          <a:bodyPr anchor="t">
            <a:normAutofit/>
          </a:bodyPr>
          <a:lstStyle/>
          <a:p>
            <a:r>
              <a:rPr lang="en-US" dirty="0"/>
              <a:t>Characteristics of fluids</a:t>
            </a:r>
          </a:p>
        </p:txBody>
      </p:sp>
      <p:sp>
        <p:nvSpPr>
          <p:cNvPr id="3" name="Content Placeholder 2">
            <a:extLst>
              <a:ext uri="{FF2B5EF4-FFF2-40B4-BE49-F238E27FC236}">
                <a16:creationId xmlns:a16="http://schemas.microsoft.com/office/drawing/2014/main" id="{F1013D81-1F21-2672-123F-DE6A85EFA159}"/>
              </a:ext>
            </a:extLst>
          </p:cNvPr>
          <p:cNvSpPr>
            <a:spLocks noGrp="1"/>
          </p:cNvSpPr>
          <p:nvPr>
            <p:ph idx="1"/>
          </p:nvPr>
        </p:nvSpPr>
        <p:spPr>
          <a:xfrm>
            <a:off x="3535134" y="642257"/>
            <a:ext cx="5135337" cy="3320143"/>
          </a:xfrm>
        </p:spPr>
        <p:txBody>
          <a:bodyPr>
            <a:normAutofit/>
          </a:bodyPr>
          <a:lstStyle/>
          <a:p>
            <a:r>
              <a:rPr lang="en-US" sz="1600" b="0" i="0" dirty="0">
                <a:solidFill>
                  <a:srgbClr val="424242"/>
                </a:solidFill>
                <a:effectLst/>
              </a:rPr>
              <a:t>Like solids, the molecules in a liquid are bonded to neighboring molecules but possess many fewer of these bonds. </a:t>
            </a:r>
          </a:p>
          <a:p>
            <a:r>
              <a:rPr lang="en-US" sz="1600" b="0" i="0" dirty="0">
                <a:solidFill>
                  <a:srgbClr val="424242"/>
                </a:solidFill>
                <a:effectLst/>
              </a:rPr>
              <a:t>The molecules in a liquid are not locked in place and can move with respect to each other. The distance between molecules is similar to the distances in a solid, and so liquids have definite volumes, but the shape of a liquid changes, depending on the shape of its container.</a:t>
            </a:r>
          </a:p>
          <a:p>
            <a:r>
              <a:rPr lang="en-US" sz="1600" b="0" i="0" dirty="0">
                <a:solidFill>
                  <a:srgbClr val="424242"/>
                </a:solidFill>
                <a:effectLst/>
              </a:rPr>
              <a:t> Gases are not bonded to neighboring atoms and can have large separations between molecules. Gases have neither specific shapes nor definite volumes, since their molecules move to fill the container in which they are held</a:t>
            </a:r>
            <a:endParaRPr lang="en-US" sz="1600" b="0" i="0" dirty="0">
              <a:effectLst/>
            </a:endParaRPr>
          </a:p>
        </p:txBody>
      </p:sp>
      <p:pic>
        <p:nvPicPr>
          <p:cNvPr id="4" name="Picture 3">
            <a:extLst>
              <a:ext uri="{FF2B5EF4-FFF2-40B4-BE49-F238E27FC236}">
                <a16:creationId xmlns:a16="http://schemas.microsoft.com/office/drawing/2014/main" id="{C4C8D642-D240-8C1F-792E-1DFD32B2E572}"/>
              </a:ext>
            </a:extLst>
          </p:cNvPr>
          <p:cNvPicPr>
            <a:picLocks noChangeAspect="1"/>
          </p:cNvPicPr>
          <p:nvPr/>
        </p:nvPicPr>
        <p:blipFill>
          <a:blip r:embed="rId2"/>
          <a:stretch>
            <a:fillRect/>
          </a:stretch>
        </p:blipFill>
        <p:spPr>
          <a:xfrm>
            <a:off x="3535134" y="4302342"/>
            <a:ext cx="5135337" cy="1463571"/>
          </a:xfrm>
          <a:prstGeom prst="rect">
            <a:avLst/>
          </a:prstGeom>
        </p:spPr>
      </p:pic>
      <p:sp>
        <p:nvSpPr>
          <p:cNvPr id="11" name="Rectangle 10">
            <a:extLst>
              <a:ext uri="{FF2B5EF4-FFF2-40B4-BE49-F238E27FC236}">
                <a16:creationId xmlns:a16="http://schemas.microsoft.com/office/drawing/2014/main" id="{E75DDEB2-8C7E-4057-BACC-E31322D8B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66ACF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318A5EE-3B62-4E05-A9DD-88EB7DD68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6B604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D4DE8351-CC29-E74C-6681-4BCB30E1A0B8}"/>
              </a:ext>
            </a:extLst>
          </p:cNvPr>
          <p:cNvSpPr txBox="1"/>
          <p:nvPr/>
        </p:nvSpPr>
        <p:spPr>
          <a:xfrm>
            <a:off x="228600" y="2302328"/>
            <a:ext cx="3124200" cy="3970318"/>
          </a:xfrm>
          <a:prstGeom prst="rect">
            <a:avLst/>
          </a:prstGeom>
          <a:noFill/>
        </p:spPr>
        <p:txBody>
          <a:bodyPr wrap="square">
            <a:spAutoFit/>
          </a:bodyPr>
          <a:lstStyle/>
          <a:p>
            <a:r>
              <a:rPr lang="en-US" sz="1200" dirty="0"/>
              <a:t>(a) Atoms in a solid always have the same neighbors, held near home by forces represented here by springs. These atoms are essentially in contact with one another. A rock is an example of a solid. This rock retains its shape because of the forces holding its atoms together. (b) Atoms in a liquid are also in close contact but can slide over one another. Forces between them strongly resist attempts to push them closer together and also hold them in close contact. Water is an example of a liquid. Water can flow, but it also remains in an open container because of the forces between its atoms. (c) Atoms in a gas are separated by distances that are considerably larger than the size of the atoms themselves, and they move about freely. A gas must be held in a closed container to prevent it from moving out freely. (d) A plasma is composed of electrons, protons, and ions that, like gases, are spaced far apart and move about freely.</a:t>
            </a:r>
          </a:p>
        </p:txBody>
      </p:sp>
    </p:spTree>
    <p:extLst>
      <p:ext uri="{BB962C8B-B14F-4D97-AF65-F5344CB8AC3E}">
        <p14:creationId xmlns:p14="http://schemas.microsoft.com/office/powerpoint/2010/main" val="1157709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037E-DBFE-1788-3AC6-5A4EF4A03229}"/>
              </a:ext>
            </a:extLst>
          </p:cNvPr>
          <p:cNvSpPr>
            <a:spLocks noGrp="1"/>
          </p:cNvSpPr>
          <p:nvPr>
            <p:ph type="title"/>
          </p:nvPr>
        </p:nvSpPr>
        <p:spPr/>
        <p:txBody>
          <a:bodyPr/>
          <a:lstStyle/>
          <a:p>
            <a:r>
              <a:rPr lang="en-US" dirty="0"/>
              <a:t>Density</a:t>
            </a:r>
          </a:p>
        </p:txBody>
      </p:sp>
      <p:sp>
        <p:nvSpPr>
          <p:cNvPr id="3" name="Content Placeholder 2">
            <a:extLst>
              <a:ext uri="{FF2B5EF4-FFF2-40B4-BE49-F238E27FC236}">
                <a16:creationId xmlns:a16="http://schemas.microsoft.com/office/drawing/2014/main" id="{62B692D4-AF53-2EEE-FAE2-D474ECA31361}"/>
              </a:ext>
            </a:extLst>
          </p:cNvPr>
          <p:cNvSpPr>
            <a:spLocks noGrp="1"/>
          </p:cNvSpPr>
          <p:nvPr>
            <p:ph idx="1"/>
          </p:nvPr>
        </p:nvSpPr>
        <p:spPr/>
        <p:txBody>
          <a:bodyPr>
            <a:normAutofit/>
          </a:bodyPr>
          <a:lstStyle/>
          <a:p>
            <a:r>
              <a:rPr lang="en-US" sz="1600" b="0" i="0" dirty="0">
                <a:solidFill>
                  <a:srgbClr val="424242"/>
                </a:solidFill>
                <a:effectLst/>
              </a:rPr>
              <a:t>Average </a:t>
            </a:r>
            <a:r>
              <a:rPr lang="en-US" sz="1600" dirty="0">
                <a:solidFill>
                  <a:srgbClr val="424242"/>
                </a:solidFill>
              </a:rPr>
              <a:t>d</a:t>
            </a:r>
            <a:r>
              <a:rPr lang="en-US" sz="1600" b="0" i="0" dirty="0">
                <a:solidFill>
                  <a:srgbClr val="424242"/>
                </a:solidFill>
                <a:effectLst/>
              </a:rPr>
              <a:t>ensity is the mass per unit volume of a substance or object. In equation form, average density is defined as</a:t>
            </a:r>
          </a:p>
          <a:p>
            <a:endParaRPr lang="en-US" sz="1600" dirty="0">
              <a:solidFill>
                <a:srgbClr val="424242"/>
              </a:solidFill>
            </a:endParaRPr>
          </a:p>
          <a:p>
            <a:endParaRPr lang="en-US" sz="1600" b="0" i="0" dirty="0">
              <a:solidFill>
                <a:srgbClr val="424242"/>
              </a:solidFill>
              <a:effectLst/>
            </a:endParaRPr>
          </a:p>
          <a:p>
            <a:pPr marL="0" indent="0">
              <a:buNone/>
            </a:pPr>
            <a:r>
              <a:rPr lang="en-US" sz="1600" b="0" i="0" dirty="0">
                <a:solidFill>
                  <a:srgbClr val="424242"/>
                </a:solidFill>
                <a:effectLst/>
              </a:rPr>
              <a:t>where the Greek letter  </a:t>
            </a:r>
            <a:r>
              <a:rPr lang="en-US" sz="1600" b="0" i="1" dirty="0">
                <a:solidFill>
                  <a:srgbClr val="424242"/>
                </a:solidFill>
                <a:effectLst/>
              </a:rPr>
              <a:t>ρ</a:t>
            </a:r>
            <a:r>
              <a:rPr lang="en-US" sz="1600" b="0" i="0" dirty="0">
                <a:solidFill>
                  <a:srgbClr val="424242"/>
                </a:solidFill>
                <a:effectLst/>
              </a:rPr>
              <a:t> is the symbol for density,  </a:t>
            </a:r>
            <a:r>
              <a:rPr lang="en-US" sz="1600" b="0" i="1" dirty="0">
                <a:solidFill>
                  <a:srgbClr val="424242"/>
                </a:solidFill>
                <a:effectLst/>
                <a:cs typeface="Times New Roman" panose="02020603050405020304" pitchFamily="18" charset="0"/>
              </a:rPr>
              <a:t>m </a:t>
            </a:r>
            <a:r>
              <a:rPr lang="en-US" sz="1600" b="0" i="0" dirty="0">
                <a:solidFill>
                  <a:srgbClr val="424242"/>
                </a:solidFill>
                <a:effectLst/>
              </a:rPr>
              <a:t>is the mass, and </a:t>
            </a:r>
            <a:r>
              <a:rPr lang="en-US" sz="1600" b="0" i="1" dirty="0">
                <a:solidFill>
                  <a:srgbClr val="424242"/>
                </a:solidFill>
                <a:effectLst/>
                <a:cs typeface="Times New Roman" panose="02020603050405020304" pitchFamily="18" charset="0"/>
              </a:rPr>
              <a:t> </a:t>
            </a:r>
            <a:r>
              <a:rPr lang="en-US" sz="1600" b="0" i="1" dirty="0">
                <a:solidFill>
                  <a:srgbClr val="424242"/>
                </a:solidFill>
                <a:effectLst/>
                <a:latin typeface="Times New Roman" panose="02020603050405020304" pitchFamily="18" charset="0"/>
                <a:cs typeface="Times New Roman" panose="02020603050405020304" pitchFamily="18" charset="0"/>
              </a:rPr>
              <a:t>V</a:t>
            </a:r>
            <a:r>
              <a:rPr lang="en-US" sz="1600" b="0" i="1" dirty="0">
                <a:solidFill>
                  <a:srgbClr val="424242"/>
                </a:solidFill>
                <a:effectLst/>
                <a:cs typeface="Times New Roman" panose="02020603050405020304" pitchFamily="18" charset="0"/>
              </a:rPr>
              <a:t> </a:t>
            </a:r>
            <a:r>
              <a:rPr lang="en-US" sz="1600" b="0" i="0" dirty="0">
                <a:solidFill>
                  <a:srgbClr val="424242"/>
                </a:solidFill>
                <a:effectLst/>
              </a:rPr>
              <a:t>is the volume occupied by the substance.</a:t>
            </a:r>
          </a:p>
          <a:p>
            <a:pPr marL="0" indent="0">
              <a:buNone/>
            </a:pPr>
            <a:r>
              <a:rPr lang="en-US" sz="1600" dirty="0"/>
              <a:t>Note: </a:t>
            </a:r>
          </a:p>
          <a:p>
            <a:pPr lvl="1">
              <a:buFont typeface="Arial" panose="020B0604020202020204" pitchFamily="34" charset="0"/>
              <a:buChar char="•"/>
            </a:pPr>
            <a:endParaRPr lang="en-US" sz="1400" dirty="0"/>
          </a:p>
          <a:p>
            <a:pPr lvl="1">
              <a:buFont typeface="Arial" panose="020B0604020202020204" pitchFamily="34" charset="0"/>
              <a:buChar char="•"/>
            </a:pPr>
            <a:r>
              <a:rPr lang="en-US" sz="1600" dirty="0"/>
              <a:t>the  SI unit of density is  kg/m</a:t>
            </a:r>
            <a:r>
              <a:rPr lang="en-US" sz="1600" baseline="30000" dirty="0"/>
              <a:t>3</a:t>
            </a:r>
          </a:p>
          <a:p>
            <a:pPr lvl="1">
              <a:buFont typeface="Arial" panose="020B0604020202020204" pitchFamily="34" charset="0"/>
              <a:buChar char="•"/>
            </a:pPr>
            <a:r>
              <a:rPr lang="en-US" sz="1600" dirty="0"/>
              <a:t>The metric system was originally devised so that water would have a density of  1g/cm</a:t>
            </a:r>
            <a:r>
              <a:rPr lang="en-US" sz="1600" baseline="30000" dirty="0"/>
              <a:t>3</a:t>
            </a:r>
            <a:r>
              <a:rPr lang="en-US" sz="1600" dirty="0"/>
              <a:t>, equivalent to  10</a:t>
            </a:r>
            <a:r>
              <a:rPr lang="en-US" sz="1600" baseline="30000" dirty="0"/>
              <a:t>3 </a:t>
            </a:r>
            <a:r>
              <a:rPr lang="en-US" sz="1600" dirty="0"/>
              <a:t>kg/m</a:t>
            </a:r>
            <a:r>
              <a:rPr lang="en-US" sz="1600" baseline="30000" dirty="0"/>
              <a:t>3</a:t>
            </a:r>
          </a:p>
          <a:p>
            <a:pPr lvl="1">
              <a:buFont typeface="Arial" panose="020B0604020202020204" pitchFamily="34" charset="0"/>
              <a:buChar char="•"/>
            </a:pPr>
            <a:r>
              <a:rPr lang="en-US" sz="1600" dirty="0"/>
              <a:t>The basic mass unit, the kilogram, was first devised to be the mass of 1000 mL of water, which has a volume of 1000 cm</a:t>
            </a:r>
            <a:r>
              <a:rPr lang="en-US" sz="1600" baseline="30000" dirty="0"/>
              <a:t>3</a:t>
            </a:r>
            <a:r>
              <a:rPr lang="en-US" sz="1600" dirty="0"/>
              <a:t>.</a:t>
            </a:r>
          </a:p>
          <a:p>
            <a:pPr marL="0" indent="0">
              <a:buNone/>
            </a:pPr>
            <a:endParaRPr lang="en-US" sz="1600" dirty="0"/>
          </a:p>
          <a:p>
            <a:pPr marL="0" indent="0">
              <a:buNone/>
            </a:pPr>
            <a:endParaRPr lang="en-US" sz="1600" dirty="0"/>
          </a:p>
        </p:txBody>
      </p:sp>
      <p:pic>
        <p:nvPicPr>
          <p:cNvPr id="5" name="Picture 4">
            <a:extLst>
              <a:ext uri="{FF2B5EF4-FFF2-40B4-BE49-F238E27FC236}">
                <a16:creationId xmlns:a16="http://schemas.microsoft.com/office/drawing/2014/main" id="{CFF9C538-06D3-6856-9441-21042DE899EA}"/>
              </a:ext>
            </a:extLst>
          </p:cNvPr>
          <p:cNvPicPr>
            <a:picLocks noChangeAspect="1"/>
          </p:cNvPicPr>
          <p:nvPr/>
        </p:nvPicPr>
        <p:blipFill>
          <a:blip r:embed="rId2"/>
          <a:stretch>
            <a:fillRect/>
          </a:stretch>
        </p:blipFill>
        <p:spPr>
          <a:xfrm>
            <a:off x="3962400" y="2438400"/>
            <a:ext cx="1004440" cy="628678"/>
          </a:xfrm>
          <a:prstGeom prst="rect">
            <a:avLst/>
          </a:prstGeom>
        </p:spPr>
      </p:pic>
    </p:spTree>
    <p:extLst>
      <p:ext uri="{BB962C8B-B14F-4D97-AF65-F5344CB8AC3E}">
        <p14:creationId xmlns:p14="http://schemas.microsoft.com/office/powerpoint/2010/main" val="242757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7A1256-4947-8AAA-D730-D3DD324003CA}"/>
              </a:ext>
            </a:extLst>
          </p:cNvPr>
          <p:cNvPicPr>
            <a:picLocks noGrp="1" noChangeAspect="1"/>
          </p:cNvPicPr>
          <p:nvPr>
            <p:ph idx="1"/>
          </p:nvPr>
        </p:nvPicPr>
        <p:blipFill>
          <a:blip r:embed="rId2"/>
          <a:stretch>
            <a:fillRect/>
          </a:stretch>
        </p:blipFill>
        <p:spPr>
          <a:xfrm>
            <a:off x="685800" y="5080"/>
            <a:ext cx="7848600" cy="6325555"/>
          </a:xfrm>
        </p:spPr>
      </p:pic>
      <p:sp>
        <p:nvSpPr>
          <p:cNvPr id="7" name="TextBox 6">
            <a:extLst>
              <a:ext uri="{FF2B5EF4-FFF2-40B4-BE49-F238E27FC236}">
                <a16:creationId xmlns:a16="http://schemas.microsoft.com/office/drawing/2014/main" id="{3905D073-CCAC-06CD-38D7-BB4ED1641ACD}"/>
              </a:ext>
            </a:extLst>
          </p:cNvPr>
          <p:cNvSpPr txBox="1"/>
          <p:nvPr/>
        </p:nvSpPr>
        <p:spPr>
          <a:xfrm>
            <a:off x="4495800" y="5867400"/>
            <a:ext cx="4572000" cy="369332"/>
          </a:xfrm>
          <a:prstGeom prst="rect">
            <a:avLst/>
          </a:prstGeom>
          <a:solidFill>
            <a:schemeClr val="bg1"/>
          </a:solidFill>
        </p:spPr>
        <p:txBody>
          <a:bodyPr wrap="square">
            <a:spAutoFit/>
          </a:bodyPr>
          <a:lstStyle/>
          <a:p>
            <a:r>
              <a:rPr lang="en-US" dirty="0"/>
              <a:t> Densities of Some Common Substances</a:t>
            </a:r>
          </a:p>
        </p:txBody>
      </p:sp>
    </p:spTree>
    <p:extLst>
      <p:ext uri="{BB962C8B-B14F-4D97-AF65-F5344CB8AC3E}">
        <p14:creationId xmlns:p14="http://schemas.microsoft.com/office/powerpoint/2010/main" val="168544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3FDA-0A58-1C0E-E501-F7561C6152EC}"/>
              </a:ext>
            </a:extLst>
          </p:cNvPr>
          <p:cNvSpPr>
            <a:spLocks noGrp="1"/>
          </p:cNvSpPr>
          <p:nvPr>
            <p:ph type="title"/>
          </p:nvPr>
        </p:nvSpPr>
        <p:spPr/>
        <p:txBody>
          <a:bodyPr/>
          <a:lstStyle/>
          <a:p>
            <a:r>
              <a:rPr lang="en-US"/>
              <a:t>Densities of water</a:t>
            </a:r>
            <a:endParaRPr lang="en-US" dirty="0"/>
          </a:p>
        </p:txBody>
      </p:sp>
      <p:pic>
        <p:nvPicPr>
          <p:cNvPr id="5" name="Content Placeholder 4">
            <a:extLst>
              <a:ext uri="{FF2B5EF4-FFF2-40B4-BE49-F238E27FC236}">
                <a16:creationId xmlns:a16="http://schemas.microsoft.com/office/drawing/2014/main" id="{970A00BA-C069-4779-E962-9E5F7CD3531E}"/>
              </a:ext>
            </a:extLst>
          </p:cNvPr>
          <p:cNvPicPr>
            <a:picLocks noGrp="1" noChangeAspect="1"/>
          </p:cNvPicPr>
          <p:nvPr>
            <p:ph idx="1"/>
          </p:nvPr>
        </p:nvPicPr>
        <p:blipFill>
          <a:blip r:embed="rId2"/>
          <a:stretch>
            <a:fillRect/>
          </a:stretch>
        </p:blipFill>
        <p:spPr>
          <a:xfrm>
            <a:off x="545518" y="2133600"/>
            <a:ext cx="8052964" cy="3386342"/>
          </a:xfrm>
        </p:spPr>
      </p:pic>
    </p:spTree>
    <p:extLst>
      <p:ext uri="{BB962C8B-B14F-4D97-AF65-F5344CB8AC3E}">
        <p14:creationId xmlns:p14="http://schemas.microsoft.com/office/powerpoint/2010/main" val="1356640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3E316-A377-419A-ED37-507C9B0ECFCE}"/>
              </a:ext>
            </a:extLst>
          </p:cNvPr>
          <p:cNvSpPr>
            <a:spLocks noGrp="1"/>
          </p:cNvSpPr>
          <p:nvPr>
            <p:ph type="title"/>
          </p:nvPr>
        </p:nvSpPr>
        <p:spPr>
          <a:xfrm>
            <a:off x="822960" y="286603"/>
            <a:ext cx="7543800" cy="1450757"/>
          </a:xfrm>
        </p:spPr>
        <p:txBody>
          <a:bodyPr>
            <a:normAutofit/>
          </a:bodyPr>
          <a:lstStyle/>
          <a:p>
            <a:r>
              <a:rPr lang="en-US" dirty="0"/>
              <a:t>Homogeneous and heterogeneous materials</a:t>
            </a:r>
          </a:p>
        </p:txBody>
      </p:sp>
      <p:cxnSp>
        <p:nvCxnSpPr>
          <p:cNvPr id="12" name="Straight Connector 11">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F1F7593-435E-16FC-F7CB-0EE226EFED33}"/>
              </a:ext>
            </a:extLst>
          </p:cNvPr>
          <p:cNvSpPr>
            <a:spLocks noGrp="1"/>
          </p:cNvSpPr>
          <p:nvPr>
            <p:ph idx="1"/>
          </p:nvPr>
        </p:nvSpPr>
        <p:spPr>
          <a:xfrm>
            <a:off x="822958" y="1845734"/>
            <a:ext cx="7787641" cy="2295550"/>
          </a:xfrm>
        </p:spPr>
        <p:txBody>
          <a:bodyPr>
            <a:normAutofit/>
          </a:bodyPr>
          <a:lstStyle/>
          <a:p>
            <a:r>
              <a:rPr lang="en-US" sz="1700" dirty="0"/>
              <a:t>The density of a substance is not necessarily constant throughout the volume of a substance. If the density is constant throughout a substance, the substance is said to be a homogeneous substance. </a:t>
            </a:r>
          </a:p>
          <a:p>
            <a:r>
              <a:rPr lang="en-US" sz="1700" dirty="0"/>
              <a:t>If the density of a substance were not constant, the substance is said to be a heterogeneous substance. The density at a specific location within a heterogeneous material is called local density, and is given as a function of location,  </a:t>
            </a:r>
            <a:r>
              <a:rPr lang="en-US" sz="1700" i="1" dirty="0"/>
              <a:t>ρ=ρ(</a:t>
            </a:r>
            <a:r>
              <a:rPr lang="en-US" sz="1700" i="1" dirty="0" err="1">
                <a:latin typeface="Times New Roman" panose="02020603050405020304" pitchFamily="18" charset="0"/>
                <a:cs typeface="Times New Roman" panose="02020603050405020304" pitchFamily="18" charset="0"/>
              </a:rPr>
              <a:t>x,y,z</a:t>
            </a:r>
            <a:r>
              <a:rPr lang="en-US" sz="1700" i="1" dirty="0"/>
              <a:t>)</a:t>
            </a:r>
          </a:p>
          <a:p>
            <a:r>
              <a:rPr lang="en-US" sz="1700" dirty="0"/>
              <a:t> </a:t>
            </a:r>
          </a:p>
        </p:txBody>
      </p:sp>
      <p:pic>
        <p:nvPicPr>
          <p:cNvPr id="5" name="Picture 4">
            <a:extLst>
              <a:ext uri="{FF2B5EF4-FFF2-40B4-BE49-F238E27FC236}">
                <a16:creationId xmlns:a16="http://schemas.microsoft.com/office/drawing/2014/main" id="{BE707AE3-7FE2-A4E7-0E17-D38F34D675A9}"/>
              </a:ext>
            </a:extLst>
          </p:cNvPr>
          <p:cNvPicPr>
            <a:picLocks noChangeAspect="1"/>
          </p:cNvPicPr>
          <p:nvPr/>
        </p:nvPicPr>
        <p:blipFill>
          <a:blip r:embed="rId2"/>
          <a:stretch>
            <a:fillRect/>
          </a:stretch>
        </p:blipFill>
        <p:spPr>
          <a:xfrm>
            <a:off x="5001737" y="4274740"/>
            <a:ext cx="4138877" cy="2059090"/>
          </a:xfrm>
          <a:prstGeom prst="rect">
            <a:avLst/>
          </a:prstGeom>
        </p:spPr>
      </p:pic>
      <p:sp>
        <p:nvSpPr>
          <p:cNvPr id="14" name="Rectangle 13">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a:extLst>
              <a:ext uri="{FF2B5EF4-FFF2-40B4-BE49-F238E27FC236}">
                <a16:creationId xmlns:a16="http://schemas.microsoft.com/office/drawing/2014/main" id="{F698DA45-E02A-DDC3-C58F-E002034F84B9}"/>
              </a:ext>
            </a:extLst>
          </p:cNvPr>
          <p:cNvPicPr>
            <a:picLocks noChangeAspect="1"/>
          </p:cNvPicPr>
          <p:nvPr/>
        </p:nvPicPr>
        <p:blipFill>
          <a:blip r:embed="rId3"/>
          <a:stretch>
            <a:fillRect/>
          </a:stretch>
        </p:blipFill>
        <p:spPr>
          <a:xfrm>
            <a:off x="2531842" y="3600797"/>
            <a:ext cx="1610422" cy="731303"/>
          </a:xfrm>
          <a:prstGeom prst="rect">
            <a:avLst/>
          </a:prstGeom>
        </p:spPr>
      </p:pic>
      <p:sp>
        <p:nvSpPr>
          <p:cNvPr id="9" name="TextBox 8">
            <a:extLst>
              <a:ext uri="{FF2B5EF4-FFF2-40B4-BE49-F238E27FC236}">
                <a16:creationId xmlns:a16="http://schemas.microsoft.com/office/drawing/2014/main" id="{16129DB2-A39B-F141-4CF0-561858CA82DA}"/>
              </a:ext>
            </a:extLst>
          </p:cNvPr>
          <p:cNvSpPr txBox="1"/>
          <p:nvPr/>
        </p:nvSpPr>
        <p:spPr>
          <a:xfrm>
            <a:off x="304800" y="5681835"/>
            <a:ext cx="5361468" cy="461665"/>
          </a:xfrm>
          <a:prstGeom prst="rect">
            <a:avLst/>
          </a:prstGeom>
          <a:noFill/>
        </p:spPr>
        <p:txBody>
          <a:bodyPr wrap="square">
            <a:spAutoFit/>
          </a:bodyPr>
          <a:lstStyle/>
          <a:p>
            <a:r>
              <a:rPr lang="en-US" sz="1200" dirty="0"/>
              <a:t>Density may vary throughout a heterogeneous mixture. Local density at a point is obtained from dividing mass by volume in a small volume around a given point.</a:t>
            </a:r>
          </a:p>
        </p:txBody>
      </p:sp>
      <p:sp>
        <p:nvSpPr>
          <p:cNvPr id="13" name="TextBox 12">
            <a:extLst>
              <a:ext uri="{FF2B5EF4-FFF2-40B4-BE49-F238E27FC236}">
                <a16:creationId xmlns:a16="http://schemas.microsoft.com/office/drawing/2014/main" id="{77CA7C4C-0A6E-8809-8986-A26C9462C5BF}"/>
              </a:ext>
            </a:extLst>
          </p:cNvPr>
          <p:cNvSpPr txBox="1"/>
          <p:nvPr/>
        </p:nvSpPr>
        <p:spPr>
          <a:xfrm>
            <a:off x="762000" y="4522916"/>
            <a:ext cx="5029200" cy="584775"/>
          </a:xfrm>
          <a:prstGeom prst="rect">
            <a:avLst/>
          </a:prstGeom>
          <a:noFill/>
        </p:spPr>
        <p:txBody>
          <a:bodyPr wrap="square">
            <a:spAutoFit/>
          </a:bodyPr>
          <a:lstStyle/>
          <a:p>
            <a:r>
              <a:rPr lang="en-US" sz="1600" dirty="0"/>
              <a:t>where the Greek letter  ρ is the symbol for density,  </a:t>
            </a:r>
            <a:r>
              <a:rPr lang="en-US" sz="1600" i="1" dirty="0">
                <a:latin typeface="Times New Roman" panose="02020603050405020304" pitchFamily="18" charset="0"/>
                <a:cs typeface="Times New Roman" panose="02020603050405020304" pitchFamily="18" charset="0"/>
              </a:rPr>
              <a:t>m</a:t>
            </a:r>
            <a:r>
              <a:rPr lang="en-US" sz="1600" dirty="0"/>
              <a:t> is the mass, and  </a:t>
            </a:r>
            <a:r>
              <a:rPr lang="en-US" sz="1600" i="1" dirty="0">
                <a:latin typeface="Times New Roman" panose="02020603050405020304" pitchFamily="18" charset="0"/>
                <a:cs typeface="Times New Roman" panose="02020603050405020304" pitchFamily="18" charset="0"/>
              </a:rPr>
              <a:t>V</a:t>
            </a:r>
            <a:r>
              <a:rPr lang="en-US" sz="1600" dirty="0"/>
              <a:t> is the volume occupied by the substance.</a:t>
            </a:r>
          </a:p>
        </p:txBody>
      </p:sp>
    </p:spTree>
    <p:extLst>
      <p:ext uri="{BB962C8B-B14F-4D97-AF65-F5344CB8AC3E}">
        <p14:creationId xmlns:p14="http://schemas.microsoft.com/office/powerpoint/2010/main" val="1904500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61948-3512-E7C4-68AA-8673AB20E730}"/>
              </a:ext>
            </a:extLst>
          </p:cNvPr>
          <p:cNvSpPr>
            <a:spLocks noGrp="1"/>
          </p:cNvSpPr>
          <p:nvPr>
            <p:ph type="title"/>
          </p:nvPr>
        </p:nvSpPr>
        <p:spPr/>
        <p:txBody>
          <a:bodyPr/>
          <a:lstStyle/>
          <a:p>
            <a:r>
              <a:rPr lang="en-US" dirty="0"/>
              <a:t>Specific gravity</a:t>
            </a:r>
          </a:p>
        </p:txBody>
      </p:sp>
      <p:sp>
        <p:nvSpPr>
          <p:cNvPr id="3" name="Content Placeholder 2">
            <a:extLst>
              <a:ext uri="{FF2B5EF4-FFF2-40B4-BE49-F238E27FC236}">
                <a16:creationId xmlns:a16="http://schemas.microsoft.com/office/drawing/2014/main" id="{C5D240C1-35A4-BA38-4FD1-CAEFFF435E2A}"/>
              </a:ext>
            </a:extLst>
          </p:cNvPr>
          <p:cNvSpPr>
            <a:spLocks noGrp="1"/>
          </p:cNvSpPr>
          <p:nvPr>
            <p:ph idx="1"/>
          </p:nvPr>
        </p:nvSpPr>
        <p:spPr/>
        <p:txBody>
          <a:bodyPr/>
          <a:lstStyle/>
          <a:p>
            <a:r>
              <a:rPr lang="en-US" dirty="0"/>
              <a:t>Dimensionless quantity called the specific gravity is often used to compare densities. </a:t>
            </a:r>
          </a:p>
          <a:p>
            <a:r>
              <a:rPr lang="en-US" dirty="0"/>
              <a:t>Specific gravity is defined as the ratio of the density of the material to the density of water at  4.0°C and one atmosphere of pressure, which is  1000 kg/m</a:t>
            </a:r>
            <a:r>
              <a:rPr lang="en-US" baseline="30000" dirty="0"/>
              <a:t>3</a:t>
            </a:r>
            <a:r>
              <a:rPr lang="en-US" dirty="0"/>
              <a:t>:</a:t>
            </a:r>
          </a:p>
        </p:txBody>
      </p:sp>
      <p:pic>
        <p:nvPicPr>
          <p:cNvPr id="6" name="Picture 5">
            <a:extLst>
              <a:ext uri="{FF2B5EF4-FFF2-40B4-BE49-F238E27FC236}">
                <a16:creationId xmlns:a16="http://schemas.microsoft.com/office/drawing/2014/main" id="{BDCEEC83-D66C-32BC-84CB-304177C9A141}"/>
              </a:ext>
            </a:extLst>
          </p:cNvPr>
          <p:cNvPicPr>
            <a:picLocks noChangeAspect="1"/>
          </p:cNvPicPr>
          <p:nvPr/>
        </p:nvPicPr>
        <p:blipFill>
          <a:blip r:embed="rId2"/>
          <a:stretch>
            <a:fillRect/>
          </a:stretch>
        </p:blipFill>
        <p:spPr>
          <a:xfrm>
            <a:off x="2514600" y="3733800"/>
            <a:ext cx="3823955" cy="673131"/>
          </a:xfrm>
          <a:prstGeom prst="rect">
            <a:avLst/>
          </a:prstGeom>
        </p:spPr>
      </p:pic>
    </p:spTree>
    <p:extLst>
      <p:ext uri="{BB962C8B-B14F-4D97-AF65-F5344CB8AC3E}">
        <p14:creationId xmlns:p14="http://schemas.microsoft.com/office/powerpoint/2010/main" val="1407907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98FC3-8F10-899D-1562-B8F4E03E294C}"/>
              </a:ext>
            </a:extLst>
          </p:cNvPr>
          <p:cNvSpPr>
            <a:spLocks noGrp="1"/>
          </p:cNvSpPr>
          <p:nvPr>
            <p:ph type="title"/>
          </p:nvPr>
        </p:nvSpPr>
        <p:spPr>
          <a:xfrm>
            <a:off x="4808763" y="634946"/>
            <a:ext cx="3845379" cy="1450757"/>
          </a:xfrm>
        </p:spPr>
        <p:txBody>
          <a:bodyPr>
            <a:normAutofit/>
          </a:bodyPr>
          <a:lstStyle/>
          <a:p>
            <a:r>
              <a:rPr lang="en-US" dirty="0"/>
              <a:t>Pressure</a:t>
            </a:r>
          </a:p>
        </p:txBody>
      </p:sp>
      <p:pic>
        <p:nvPicPr>
          <p:cNvPr id="6" name="Picture 5" descr="A diagram of a person's back&#10;&#10;Description automatically generated">
            <a:extLst>
              <a:ext uri="{FF2B5EF4-FFF2-40B4-BE49-F238E27FC236}">
                <a16:creationId xmlns:a16="http://schemas.microsoft.com/office/drawing/2014/main" id="{57CDDBB6-D1F0-8302-30C6-9ADD240CC0AA}"/>
              </a:ext>
            </a:extLst>
          </p:cNvPr>
          <p:cNvPicPr>
            <a:picLocks noChangeAspect="1"/>
          </p:cNvPicPr>
          <p:nvPr/>
        </p:nvPicPr>
        <p:blipFill>
          <a:blip r:embed="rId2"/>
          <a:stretch>
            <a:fillRect/>
          </a:stretch>
        </p:blipFill>
        <p:spPr>
          <a:xfrm>
            <a:off x="322851" y="2308756"/>
            <a:ext cx="4088720" cy="1901254"/>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F9B7965A-C277-7579-A391-12F89A5497D0}"/>
              </a:ext>
            </a:extLst>
          </p:cNvPr>
          <p:cNvSpPr>
            <a:spLocks noGrp="1"/>
          </p:cNvSpPr>
          <p:nvPr>
            <p:ph idx="1"/>
          </p:nvPr>
        </p:nvSpPr>
        <p:spPr>
          <a:xfrm>
            <a:off x="4808763" y="2198913"/>
            <a:ext cx="4098474" cy="4063357"/>
          </a:xfrm>
        </p:spPr>
        <p:txBody>
          <a:bodyPr>
            <a:normAutofit fontScale="70000" lnSpcReduction="20000"/>
          </a:bodyPr>
          <a:lstStyle/>
          <a:p>
            <a:pPr marL="0" indent="0">
              <a:buNone/>
            </a:pPr>
            <a:r>
              <a:rPr lang="en-US" sz="2300" dirty="0"/>
              <a:t>Pressure  </a:t>
            </a:r>
            <a:r>
              <a:rPr lang="en-US" sz="2300" i="1" dirty="0">
                <a:latin typeface="Times New Romasn"/>
              </a:rPr>
              <a:t>P</a:t>
            </a:r>
            <a:r>
              <a:rPr lang="en-US" sz="2300" dirty="0"/>
              <a:t> is defined as</a:t>
            </a:r>
          </a:p>
          <a:p>
            <a:endParaRPr lang="en-US" sz="2300" dirty="0"/>
          </a:p>
          <a:p>
            <a:pPr marL="0" indent="0">
              <a:buNone/>
            </a:pPr>
            <a:endParaRPr lang="en-US" sz="2300" dirty="0"/>
          </a:p>
          <a:p>
            <a:r>
              <a:rPr lang="en-US" sz="2300" dirty="0"/>
              <a:t>where  </a:t>
            </a:r>
            <a:r>
              <a:rPr lang="en-US" sz="2300" i="1" dirty="0">
                <a:latin typeface="Times New Roman" panose="02020603050405020304" pitchFamily="18" charset="0"/>
                <a:cs typeface="Times New Roman" panose="02020603050405020304" pitchFamily="18" charset="0"/>
              </a:rPr>
              <a:t>F</a:t>
            </a:r>
            <a:r>
              <a:rPr lang="en-US" sz="2300" dirty="0"/>
              <a:t> is a normal force applied to an area  </a:t>
            </a:r>
            <a:r>
              <a:rPr lang="en-US" sz="2300" i="1" dirty="0">
                <a:latin typeface="Times New Roman" panose="02020603050405020304" pitchFamily="18" charset="0"/>
                <a:cs typeface="Times New Roman" panose="02020603050405020304" pitchFamily="18" charset="0"/>
              </a:rPr>
              <a:t>A</a:t>
            </a:r>
            <a:r>
              <a:rPr lang="en-US" sz="2300" dirty="0"/>
              <a:t>.</a:t>
            </a:r>
          </a:p>
          <a:p>
            <a:pPr marL="0" indent="0">
              <a:buNone/>
            </a:pPr>
            <a:r>
              <a:rPr lang="en-US" sz="2300" dirty="0"/>
              <a:t>At a specific point we can define pressure as</a:t>
            </a:r>
          </a:p>
          <a:p>
            <a:pPr marL="0" indent="0">
              <a:buNone/>
            </a:pPr>
            <a:endParaRPr lang="en-US" sz="2300" dirty="0"/>
          </a:p>
          <a:p>
            <a:endParaRPr lang="en-US" sz="2300" dirty="0"/>
          </a:p>
          <a:p>
            <a:pPr marL="0" indent="0">
              <a:buNone/>
            </a:pPr>
            <a:r>
              <a:rPr lang="en-US" sz="2300" dirty="0"/>
              <a:t>A given force can have a significantly different effect depending on the area over which the force is exerted. </a:t>
            </a:r>
          </a:p>
          <a:p>
            <a:pPr marL="0" indent="0">
              <a:buNone/>
            </a:pPr>
            <a:r>
              <a:rPr lang="en-US" sz="2300" dirty="0"/>
              <a:t>The SI unit for pressure is the pascal, where</a:t>
            </a:r>
          </a:p>
          <a:p>
            <a:pPr marL="0" indent="0">
              <a:buNone/>
            </a:pPr>
            <a:r>
              <a:rPr lang="en-US" sz="2300" dirty="0"/>
              <a:t>                          1 Pa = 1 N/m</a:t>
            </a:r>
            <a:r>
              <a:rPr lang="en-US" sz="2300" baseline="30000" dirty="0"/>
              <a:t>2</a:t>
            </a:r>
            <a:r>
              <a:rPr lang="en-US" sz="2300" dirty="0"/>
              <a:t>.</a:t>
            </a:r>
          </a:p>
          <a:p>
            <a:r>
              <a:rPr lang="en-US" sz="1600" dirty="0"/>
              <a:t> </a:t>
            </a:r>
          </a:p>
          <a:p>
            <a:pPr marL="0" indent="0">
              <a:buNone/>
            </a:pPr>
            <a:endParaRPr lang="en-US" sz="1600" dirty="0"/>
          </a:p>
        </p:txBody>
      </p:sp>
      <p:sp>
        <p:nvSpPr>
          <p:cNvPr id="15" name="Rectangle 14">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4654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653F4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AEE3F26C-D6C9-79F0-A9F3-15FB39BF0212}"/>
              </a:ext>
            </a:extLst>
          </p:cNvPr>
          <p:cNvSpPr txBox="1"/>
          <p:nvPr/>
        </p:nvSpPr>
        <p:spPr>
          <a:xfrm>
            <a:off x="236763" y="4771812"/>
            <a:ext cx="4572000" cy="830997"/>
          </a:xfrm>
          <a:prstGeom prst="rect">
            <a:avLst/>
          </a:prstGeom>
          <a:noFill/>
        </p:spPr>
        <p:txBody>
          <a:bodyPr wrap="square">
            <a:spAutoFit/>
          </a:bodyPr>
          <a:lstStyle/>
          <a:p>
            <a:r>
              <a:rPr lang="en-US" sz="1200" dirty="0"/>
              <a:t> (a) While the person being poked with the finger might be irritated, the force has little lasting effect. (b) In contrast, the same force applied to an area the size of the sharp end of a needle is great enough to break the skin.</a:t>
            </a:r>
          </a:p>
        </p:txBody>
      </p:sp>
      <p:sp>
        <p:nvSpPr>
          <p:cNvPr id="16" name="TextBox 15">
            <a:extLst>
              <a:ext uri="{FF2B5EF4-FFF2-40B4-BE49-F238E27FC236}">
                <a16:creationId xmlns:a16="http://schemas.microsoft.com/office/drawing/2014/main" id="{402F50D4-685B-9543-6491-3EB04E4C43BF}"/>
              </a:ext>
            </a:extLst>
          </p:cNvPr>
          <p:cNvSpPr txBox="1"/>
          <p:nvPr/>
        </p:nvSpPr>
        <p:spPr>
          <a:xfrm>
            <a:off x="0" y="0"/>
            <a:ext cx="4572000" cy="1200329"/>
          </a:xfrm>
          <a:prstGeom prst="rect">
            <a:avLst/>
          </a:prstGeom>
          <a:solidFill>
            <a:schemeClr val="accent3">
              <a:lumMod val="20000"/>
              <a:lumOff val="80000"/>
            </a:schemeClr>
          </a:solidFill>
        </p:spPr>
        <p:txBody>
          <a:bodyPr wrap="square">
            <a:spAutoFit/>
          </a:bodyPr>
          <a:lstStyle/>
          <a:p>
            <a:r>
              <a:rPr lang="en-US" sz="1200" dirty="0"/>
              <a:t>In addition to the pascal, there are many other units for pressure that are in common use. In meteorology, atmospheric pressure is often described in units of millibar (mb), where 100 mb=1×10</a:t>
            </a:r>
            <a:r>
              <a:rPr lang="en-US" sz="1200" baseline="30000" dirty="0"/>
              <a:t>4 </a:t>
            </a:r>
            <a:r>
              <a:rPr lang="en-US" sz="1200" dirty="0"/>
              <a:t>Pa. Pounds per square inch  (</a:t>
            </a:r>
            <a:r>
              <a:rPr lang="en-US" sz="1200" dirty="0" err="1"/>
              <a:t>lb</a:t>
            </a:r>
            <a:r>
              <a:rPr lang="en-US" sz="1200" dirty="0"/>
              <a:t>/in</a:t>
            </a:r>
            <a:r>
              <a:rPr lang="en-US" sz="1200" baseline="30000" dirty="0"/>
              <a:t>2</a:t>
            </a:r>
            <a:r>
              <a:rPr lang="en-US" sz="1200" dirty="0"/>
              <a:t>or psi) is still sometimes used as a measure of tire pressure, and millimeters of mercury (mm Hg) is still often used in the measurement of blood pressure.</a:t>
            </a:r>
          </a:p>
        </p:txBody>
      </p:sp>
      <p:pic>
        <p:nvPicPr>
          <p:cNvPr id="4" name="Picture 3">
            <a:extLst>
              <a:ext uri="{FF2B5EF4-FFF2-40B4-BE49-F238E27FC236}">
                <a16:creationId xmlns:a16="http://schemas.microsoft.com/office/drawing/2014/main" id="{546202E2-DA60-63DB-F474-7647E9D19664}"/>
              </a:ext>
            </a:extLst>
          </p:cNvPr>
          <p:cNvPicPr>
            <a:picLocks noChangeAspect="1"/>
          </p:cNvPicPr>
          <p:nvPr/>
        </p:nvPicPr>
        <p:blipFill>
          <a:blip r:embed="rId3"/>
          <a:stretch>
            <a:fillRect/>
          </a:stretch>
        </p:blipFill>
        <p:spPr>
          <a:xfrm>
            <a:off x="6248400" y="2547321"/>
            <a:ext cx="781090" cy="539778"/>
          </a:xfrm>
          <a:prstGeom prst="rect">
            <a:avLst/>
          </a:prstGeom>
        </p:spPr>
      </p:pic>
      <p:pic>
        <p:nvPicPr>
          <p:cNvPr id="9" name="Picture 8">
            <a:extLst>
              <a:ext uri="{FF2B5EF4-FFF2-40B4-BE49-F238E27FC236}">
                <a16:creationId xmlns:a16="http://schemas.microsoft.com/office/drawing/2014/main" id="{01CB47DA-A080-7724-E246-F3BF21F44350}"/>
              </a:ext>
            </a:extLst>
          </p:cNvPr>
          <p:cNvPicPr>
            <a:picLocks noChangeAspect="1"/>
          </p:cNvPicPr>
          <p:nvPr/>
        </p:nvPicPr>
        <p:blipFill>
          <a:blip r:embed="rId4"/>
          <a:stretch>
            <a:fillRect/>
          </a:stretch>
        </p:blipFill>
        <p:spPr>
          <a:xfrm>
            <a:off x="6191290" y="3998425"/>
            <a:ext cx="838200" cy="423169"/>
          </a:xfrm>
          <a:prstGeom prst="rect">
            <a:avLst/>
          </a:prstGeom>
        </p:spPr>
      </p:pic>
    </p:spTree>
    <p:extLst>
      <p:ext uri="{BB962C8B-B14F-4D97-AF65-F5344CB8AC3E}">
        <p14:creationId xmlns:p14="http://schemas.microsoft.com/office/powerpoint/2010/main" val="1829020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8C379C-EEEA-063A-B77B-00BA40C5F60D}"/>
              </a:ext>
            </a:extLst>
          </p:cNvPr>
          <p:cNvSpPr>
            <a:spLocks noGrp="1"/>
          </p:cNvSpPr>
          <p:nvPr>
            <p:ph type="title"/>
          </p:nvPr>
        </p:nvSpPr>
        <p:spPr>
          <a:xfrm>
            <a:off x="4808763" y="634946"/>
            <a:ext cx="3845379" cy="1450757"/>
          </a:xfrm>
        </p:spPr>
        <p:txBody>
          <a:bodyPr>
            <a:normAutofit/>
          </a:bodyPr>
          <a:lstStyle/>
          <a:p>
            <a:r>
              <a:rPr lang="en-US" sz="3400"/>
              <a:t>Variation of pressure with depth</a:t>
            </a:r>
          </a:p>
        </p:txBody>
      </p:sp>
      <p:pic>
        <p:nvPicPr>
          <p:cNvPr id="4" name="Picture 3">
            <a:extLst>
              <a:ext uri="{FF2B5EF4-FFF2-40B4-BE49-F238E27FC236}">
                <a16:creationId xmlns:a16="http://schemas.microsoft.com/office/drawing/2014/main" id="{998168D2-B213-1B2A-F757-25520AA8C010}"/>
              </a:ext>
            </a:extLst>
          </p:cNvPr>
          <p:cNvPicPr>
            <a:picLocks noChangeAspect="1"/>
          </p:cNvPicPr>
          <p:nvPr/>
        </p:nvPicPr>
        <p:blipFill>
          <a:blip r:embed="rId2"/>
          <a:stretch>
            <a:fillRect/>
          </a:stretch>
        </p:blipFill>
        <p:spPr>
          <a:xfrm>
            <a:off x="482394" y="1459721"/>
            <a:ext cx="4088720" cy="3618517"/>
          </a:xfrm>
          <a:prstGeom prst="rect">
            <a:avLst/>
          </a:prstGeom>
        </p:spPr>
      </p:pic>
      <p:cxnSp>
        <p:nvCxnSpPr>
          <p:cNvPr id="11" name="Straight Connector 1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2686B46-951B-DCF9-1BAE-F4531E30B1FA}"/>
              </a:ext>
            </a:extLst>
          </p:cNvPr>
          <p:cNvSpPr>
            <a:spLocks noGrp="1"/>
          </p:cNvSpPr>
          <p:nvPr>
            <p:ph idx="1"/>
          </p:nvPr>
        </p:nvSpPr>
        <p:spPr>
          <a:xfrm>
            <a:off x="4808763" y="2198914"/>
            <a:ext cx="3845379" cy="1810052"/>
          </a:xfrm>
        </p:spPr>
        <p:txBody>
          <a:bodyPr>
            <a:normAutofit fontScale="92500" lnSpcReduction="10000"/>
          </a:bodyPr>
          <a:lstStyle/>
          <a:p>
            <a:r>
              <a:rPr lang="en-US" sz="1600" dirty="0"/>
              <a:t>Consider a fluid of constant density. The pressure at the bottom of the container is due to the pressure of the atmosphere  (</a:t>
            </a:r>
            <a:r>
              <a:rPr lang="en-US" sz="1600" i="1" dirty="0"/>
              <a:t>p</a:t>
            </a:r>
            <a:r>
              <a:rPr lang="en-US" sz="1600" baseline="-25000" dirty="0"/>
              <a:t>0</a:t>
            </a:r>
            <a:r>
              <a:rPr lang="en-US" sz="1600" dirty="0"/>
              <a:t>) plus the pressure due to the weight of the fluid. </a:t>
            </a:r>
          </a:p>
          <a:p>
            <a:r>
              <a:rPr lang="en-US" sz="1600" dirty="0"/>
              <a:t>We can find the mass of the fluid from its volume and density: </a:t>
            </a:r>
          </a:p>
          <a:p>
            <a:pPr marL="0" indent="0">
              <a:buNone/>
            </a:pPr>
            <a:r>
              <a:rPr lang="en-US" sz="1600" dirty="0"/>
              <a:t>                                    or</a:t>
            </a:r>
          </a:p>
        </p:txBody>
      </p:sp>
      <p:sp>
        <p:nvSpPr>
          <p:cNvPr id="13" name="Rectangle 12">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FA9AD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AF467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a:extLst>
              <a:ext uri="{FF2B5EF4-FFF2-40B4-BE49-F238E27FC236}">
                <a16:creationId xmlns:a16="http://schemas.microsoft.com/office/drawing/2014/main" id="{756C3AA7-7D2A-8275-FA50-93AF4995631B}"/>
              </a:ext>
            </a:extLst>
          </p:cNvPr>
          <p:cNvPicPr>
            <a:picLocks noChangeAspect="1"/>
          </p:cNvPicPr>
          <p:nvPr/>
        </p:nvPicPr>
        <p:blipFill>
          <a:blip r:embed="rId3"/>
          <a:stretch>
            <a:fillRect/>
          </a:stretch>
        </p:blipFill>
        <p:spPr>
          <a:xfrm>
            <a:off x="5197569" y="4077948"/>
            <a:ext cx="914400" cy="333103"/>
          </a:xfrm>
          <a:prstGeom prst="rect">
            <a:avLst/>
          </a:prstGeom>
        </p:spPr>
      </p:pic>
      <p:pic>
        <p:nvPicPr>
          <p:cNvPr id="16" name="Picture 15">
            <a:extLst>
              <a:ext uri="{FF2B5EF4-FFF2-40B4-BE49-F238E27FC236}">
                <a16:creationId xmlns:a16="http://schemas.microsoft.com/office/drawing/2014/main" id="{F589B12A-32B4-7CBC-5B41-7203E1B131C7}"/>
              </a:ext>
            </a:extLst>
          </p:cNvPr>
          <p:cNvPicPr>
            <a:picLocks noChangeAspect="1"/>
          </p:cNvPicPr>
          <p:nvPr/>
        </p:nvPicPr>
        <p:blipFill>
          <a:blip r:embed="rId4"/>
          <a:stretch>
            <a:fillRect/>
          </a:stretch>
        </p:blipFill>
        <p:spPr>
          <a:xfrm>
            <a:off x="7120360" y="4111142"/>
            <a:ext cx="844593" cy="266714"/>
          </a:xfrm>
          <a:prstGeom prst="rect">
            <a:avLst/>
          </a:prstGeom>
        </p:spPr>
      </p:pic>
      <p:pic>
        <p:nvPicPr>
          <p:cNvPr id="8" name="Picture 7">
            <a:extLst>
              <a:ext uri="{FF2B5EF4-FFF2-40B4-BE49-F238E27FC236}">
                <a16:creationId xmlns:a16="http://schemas.microsoft.com/office/drawing/2014/main" id="{3A6F31CF-3054-D824-DD12-ACF4DFF9AC4D}"/>
              </a:ext>
            </a:extLst>
          </p:cNvPr>
          <p:cNvPicPr>
            <a:picLocks noChangeAspect="1"/>
          </p:cNvPicPr>
          <p:nvPr/>
        </p:nvPicPr>
        <p:blipFill>
          <a:blip r:embed="rId5"/>
          <a:stretch>
            <a:fillRect/>
          </a:stretch>
        </p:blipFill>
        <p:spPr>
          <a:xfrm>
            <a:off x="5364690" y="4642294"/>
            <a:ext cx="2368672" cy="514376"/>
          </a:xfrm>
          <a:prstGeom prst="rect">
            <a:avLst/>
          </a:prstGeom>
        </p:spPr>
      </p:pic>
      <p:sp>
        <p:nvSpPr>
          <p:cNvPr id="14" name="TextBox 13">
            <a:extLst>
              <a:ext uri="{FF2B5EF4-FFF2-40B4-BE49-F238E27FC236}">
                <a16:creationId xmlns:a16="http://schemas.microsoft.com/office/drawing/2014/main" id="{74CFEE0F-CB50-55D2-7B4A-13F53227C9D7}"/>
              </a:ext>
            </a:extLst>
          </p:cNvPr>
          <p:cNvSpPr txBox="1"/>
          <p:nvPr/>
        </p:nvSpPr>
        <p:spPr>
          <a:xfrm>
            <a:off x="4810456" y="5615506"/>
            <a:ext cx="4191886" cy="523220"/>
          </a:xfrm>
          <a:prstGeom prst="rect">
            <a:avLst/>
          </a:prstGeom>
          <a:noFill/>
        </p:spPr>
        <p:txBody>
          <a:bodyPr wrap="square">
            <a:spAutoFit/>
          </a:bodyPr>
          <a:lstStyle/>
          <a:p>
            <a:r>
              <a:rPr lang="en-US" sz="1400" dirty="0"/>
              <a:t>Note that this equation is only good for pressure at a depth for a fluid of constant density.</a:t>
            </a:r>
          </a:p>
        </p:txBody>
      </p:sp>
    </p:spTree>
    <p:extLst>
      <p:ext uri="{BB962C8B-B14F-4D97-AF65-F5344CB8AC3E}">
        <p14:creationId xmlns:p14="http://schemas.microsoft.com/office/powerpoint/2010/main" val="4006299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9D5B7-ECCF-967B-DD43-EE1B4B0AAA4E}"/>
              </a:ext>
            </a:extLst>
          </p:cNvPr>
          <p:cNvSpPr>
            <a:spLocks noGrp="1"/>
          </p:cNvSpPr>
          <p:nvPr>
            <p:ph type="title"/>
          </p:nvPr>
        </p:nvSpPr>
        <p:spPr/>
        <p:txBody>
          <a:bodyPr/>
          <a:lstStyle/>
          <a:p>
            <a:r>
              <a:rPr lang="en-US" dirty="0"/>
              <a:t>Pressure in a static fluid in a uniform gravitational field</a:t>
            </a:r>
          </a:p>
        </p:txBody>
      </p:sp>
      <p:pic>
        <p:nvPicPr>
          <p:cNvPr id="4" name="Content Placeholder 3">
            <a:extLst>
              <a:ext uri="{FF2B5EF4-FFF2-40B4-BE49-F238E27FC236}">
                <a16:creationId xmlns:a16="http://schemas.microsoft.com/office/drawing/2014/main" id="{2847B911-04AA-5194-6552-1160C6C09444}"/>
              </a:ext>
            </a:extLst>
          </p:cNvPr>
          <p:cNvPicPr>
            <a:picLocks noGrp="1" noChangeAspect="1"/>
          </p:cNvPicPr>
          <p:nvPr>
            <p:ph idx="1"/>
          </p:nvPr>
        </p:nvPicPr>
        <p:blipFill>
          <a:blip r:embed="rId2"/>
          <a:stretch>
            <a:fillRect/>
          </a:stretch>
        </p:blipFill>
        <p:spPr>
          <a:xfrm>
            <a:off x="3482728" y="2057400"/>
            <a:ext cx="4991348" cy="2514600"/>
          </a:xfrm>
          <a:prstGeom prst="rect">
            <a:avLst/>
          </a:prstGeom>
        </p:spPr>
      </p:pic>
      <p:sp>
        <p:nvSpPr>
          <p:cNvPr id="6" name="TextBox 5">
            <a:extLst>
              <a:ext uri="{FF2B5EF4-FFF2-40B4-BE49-F238E27FC236}">
                <a16:creationId xmlns:a16="http://schemas.microsoft.com/office/drawing/2014/main" id="{16A03F5D-8E22-C1BD-B46B-311166C1D5D8}"/>
              </a:ext>
            </a:extLst>
          </p:cNvPr>
          <p:cNvSpPr txBox="1"/>
          <p:nvPr/>
        </p:nvSpPr>
        <p:spPr>
          <a:xfrm>
            <a:off x="822960" y="2057400"/>
            <a:ext cx="2606040" cy="1815882"/>
          </a:xfrm>
          <a:prstGeom prst="rect">
            <a:avLst/>
          </a:prstGeom>
          <a:noFill/>
        </p:spPr>
        <p:txBody>
          <a:bodyPr wrap="square">
            <a:spAutoFit/>
          </a:bodyPr>
          <a:lstStyle/>
          <a:p>
            <a:r>
              <a:rPr lang="en-US" sz="1600" dirty="0"/>
              <a:t>A static fluid is a fluid that is not in motion. At any point within a static fluid, the pressure on all sides must be equal—otherwise, the fluid at that point would react to a net force and accelerate.</a:t>
            </a:r>
          </a:p>
        </p:txBody>
      </p:sp>
      <p:pic>
        <p:nvPicPr>
          <p:cNvPr id="8" name="Picture 7">
            <a:extLst>
              <a:ext uri="{FF2B5EF4-FFF2-40B4-BE49-F238E27FC236}">
                <a16:creationId xmlns:a16="http://schemas.microsoft.com/office/drawing/2014/main" id="{60643253-E4CA-D8F1-B86C-B653B4664CF5}"/>
              </a:ext>
            </a:extLst>
          </p:cNvPr>
          <p:cNvPicPr>
            <a:picLocks noChangeAspect="1"/>
          </p:cNvPicPr>
          <p:nvPr/>
        </p:nvPicPr>
        <p:blipFill>
          <a:blip r:embed="rId3"/>
          <a:stretch>
            <a:fillRect/>
          </a:stretch>
        </p:blipFill>
        <p:spPr>
          <a:xfrm>
            <a:off x="1524000" y="4343400"/>
            <a:ext cx="1219200" cy="779625"/>
          </a:xfrm>
          <a:prstGeom prst="rect">
            <a:avLst/>
          </a:prstGeom>
        </p:spPr>
      </p:pic>
      <p:sp>
        <p:nvSpPr>
          <p:cNvPr id="10" name="TextBox 9">
            <a:extLst>
              <a:ext uri="{FF2B5EF4-FFF2-40B4-BE49-F238E27FC236}">
                <a16:creationId xmlns:a16="http://schemas.microsoft.com/office/drawing/2014/main" id="{91EA2897-64C0-C16D-8F87-B55B3953C660}"/>
              </a:ext>
            </a:extLst>
          </p:cNvPr>
          <p:cNvSpPr txBox="1"/>
          <p:nvPr/>
        </p:nvSpPr>
        <p:spPr>
          <a:xfrm>
            <a:off x="3657600" y="4886959"/>
            <a:ext cx="5089225" cy="523220"/>
          </a:xfrm>
          <a:prstGeom prst="rect">
            <a:avLst/>
          </a:prstGeom>
          <a:noFill/>
        </p:spPr>
        <p:txBody>
          <a:bodyPr wrap="square">
            <a:spAutoFit/>
          </a:bodyPr>
          <a:lstStyle/>
          <a:p>
            <a:r>
              <a:rPr lang="en-US" sz="1400" dirty="0"/>
              <a:t>Forces on a mass element inside a fluid. The weight of the element itself is shown in the free-body diagram.</a:t>
            </a:r>
          </a:p>
        </p:txBody>
      </p:sp>
    </p:spTree>
    <p:extLst>
      <p:ext uri="{BB962C8B-B14F-4D97-AF65-F5344CB8AC3E}">
        <p14:creationId xmlns:p14="http://schemas.microsoft.com/office/powerpoint/2010/main" val="2707840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0A49F1-62C8-60A3-7EBC-84F98017C6C4}"/>
              </a:ext>
            </a:extLst>
          </p:cNvPr>
          <p:cNvSpPr>
            <a:spLocks noGrp="1"/>
          </p:cNvSpPr>
          <p:nvPr>
            <p:ph type="title"/>
          </p:nvPr>
        </p:nvSpPr>
        <p:spPr>
          <a:xfrm>
            <a:off x="5894613" y="634946"/>
            <a:ext cx="3096987" cy="1450757"/>
          </a:xfrm>
        </p:spPr>
        <p:txBody>
          <a:bodyPr>
            <a:normAutofit fontScale="90000"/>
          </a:bodyPr>
          <a:lstStyle/>
          <a:p>
            <a:r>
              <a:rPr lang="en-US" dirty="0"/>
              <a:t>Pressure and the shape of the container</a:t>
            </a:r>
          </a:p>
        </p:txBody>
      </p:sp>
      <p:pic>
        <p:nvPicPr>
          <p:cNvPr id="4" name="Picture 3">
            <a:extLst>
              <a:ext uri="{FF2B5EF4-FFF2-40B4-BE49-F238E27FC236}">
                <a16:creationId xmlns:a16="http://schemas.microsoft.com/office/drawing/2014/main" id="{D52DE3C4-47B1-A7A5-4464-EB65A748C16A}"/>
              </a:ext>
            </a:extLst>
          </p:cNvPr>
          <p:cNvPicPr>
            <a:picLocks noChangeAspect="1"/>
          </p:cNvPicPr>
          <p:nvPr/>
        </p:nvPicPr>
        <p:blipFill>
          <a:blip r:embed="rId2"/>
          <a:stretch>
            <a:fillRect/>
          </a:stretch>
        </p:blipFill>
        <p:spPr>
          <a:xfrm>
            <a:off x="550273" y="1213810"/>
            <a:ext cx="5182351" cy="3906695"/>
          </a:xfrm>
          <a:prstGeom prst="rect">
            <a:avLst/>
          </a:prstGeom>
        </p:spPr>
      </p:pic>
      <p:cxnSp>
        <p:nvCxnSpPr>
          <p:cNvPr id="11" name="Straight Connector 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2085703"/>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D197ED2-FF75-F182-0A82-648B6A8A0B53}"/>
              </a:ext>
            </a:extLst>
          </p:cNvPr>
          <p:cNvSpPr>
            <a:spLocks noGrp="1"/>
          </p:cNvSpPr>
          <p:nvPr>
            <p:ph idx="1"/>
          </p:nvPr>
        </p:nvSpPr>
        <p:spPr>
          <a:xfrm>
            <a:off x="5919107" y="2438400"/>
            <a:ext cx="2767693" cy="3670180"/>
          </a:xfrm>
        </p:spPr>
        <p:txBody>
          <a:bodyPr>
            <a:normAutofit/>
          </a:bodyPr>
          <a:lstStyle/>
          <a:p>
            <a:r>
              <a:rPr lang="en-US" sz="1800" b="0" i="0" dirty="0">
                <a:effectLst/>
                <a:latin typeface="Neue Helvetica W01"/>
              </a:rPr>
              <a:t>Note that the pressure in a fluid depends only on the depth from the surface and not on the shape of the container. </a:t>
            </a:r>
            <a:endParaRPr lang="en-US" sz="1800" dirty="0">
              <a:latin typeface="Neue Helvetica W01"/>
            </a:endParaRPr>
          </a:p>
          <a:p>
            <a:r>
              <a:rPr lang="en-US" sz="1800" b="0" i="0" dirty="0">
                <a:effectLst/>
                <a:latin typeface="Neue Helvetica W01"/>
              </a:rPr>
              <a:t>In a container where a fluid can freely move in various parts, the liquid stays at the same level in every part, regardless of the shape.</a:t>
            </a:r>
            <a:endParaRPr lang="en-US" sz="1800" dirty="0"/>
          </a:p>
        </p:txBody>
      </p:sp>
      <p:sp>
        <p:nvSpPr>
          <p:cNvPr id="13" name="Rectangle 12">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rgbClr val="C5608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rgbClr val="5C474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35D9243A-A000-CF85-8C97-1170C349AE13}"/>
              </a:ext>
            </a:extLst>
          </p:cNvPr>
          <p:cNvSpPr txBox="1"/>
          <p:nvPr/>
        </p:nvSpPr>
        <p:spPr>
          <a:xfrm>
            <a:off x="550273" y="5292044"/>
            <a:ext cx="5182350" cy="738664"/>
          </a:xfrm>
          <a:prstGeom prst="rect">
            <a:avLst/>
          </a:prstGeom>
          <a:noFill/>
        </p:spPr>
        <p:txBody>
          <a:bodyPr wrap="square">
            <a:spAutoFit/>
          </a:bodyPr>
          <a:lstStyle/>
          <a:p>
            <a:r>
              <a:rPr lang="en-US" sz="1400" dirty="0"/>
              <a:t>In the container pictured, the pressure at the bottom of each column is the same; if it were not the same, the fluid would flow until the pressures became equal.</a:t>
            </a:r>
          </a:p>
        </p:txBody>
      </p:sp>
    </p:spTree>
    <p:extLst>
      <p:ext uri="{BB962C8B-B14F-4D97-AF65-F5344CB8AC3E}">
        <p14:creationId xmlns:p14="http://schemas.microsoft.com/office/powerpoint/2010/main" val="3386893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7CEF-C5FF-1055-1AA8-0F3D33057BB1}"/>
              </a:ext>
            </a:extLst>
          </p:cNvPr>
          <p:cNvSpPr>
            <a:spLocks noGrp="1"/>
          </p:cNvSpPr>
          <p:nvPr>
            <p:ph type="title"/>
          </p:nvPr>
        </p:nvSpPr>
        <p:spPr/>
        <p:txBody>
          <a:bodyPr/>
          <a:lstStyle/>
          <a:p>
            <a:r>
              <a:rPr lang="en-US" dirty="0"/>
              <a:t>Variation of atmospheric pressure with height</a:t>
            </a:r>
          </a:p>
        </p:txBody>
      </p:sp>
      <p:sp>
        <p:nvSpPr>
          <p:cNvPr id="3" name="Content Placeholder 2">
            <a:extLst>
              <a:ext uri="{FF2B5EF4-FFF2-40B4-BE49-F238E27FC236}">
                <a16:creationId xmlns:a16="http://schemas.microsoft.com/office/drawing/2014/main" id="{6F208F36-EDA7-2DF5-A6D6-90385AE61857}"/>
              </a:ext>
            </a:extLst>
          </p:cNvPr>
          <p:cNvSpPr>
            <a:spLocks noGrp="1"/>
          </p:cNvSpPr>
          <p:nvPr>
            <p:ph idx="1"/>
          </p:nvPr>
        </p:nvSpPr>
        <p:spPr/>
        <p:txBody>
          <a:bodyPr/>
          <a:lstStyle/>
          <a:p>
            <a:r>
              <a:rPr lang="en-US" b="0" i="0" dirty="0">
                <a:solidFill>
                  <a:srgbClr val="424242"/>
                </a:solidFill>
                <a:effectLst/>
                <a:latin typeface="Neue Helvetica W01"/>
              </a:rPr>
              <a:t>The change in atmospheric pressure with height is of particular interest. Assuming the temperature of air to be constant, and that the ideal gas law of thermodynamics describes the atmosphere to a good approximation, we can find the variation of atmospheric pressure with height, when the temperature is constant.  The </a:t>
            </a:r>
            <a:r>
              <a:rPr lang="en-US" b="0" i="0">
                <a:solidFill>
                  <a:srgbClr val="424242"/>
                </a:solidFill>
                <a:effectLst/>
                <a:latin typeface="Neue Helvetica W01"/>
              </a:rPr>
              <a:t>density  ρ at </a:t>
            </a:r>
            <a:r>
              <a:rPr lang="en-US" b="0" i="0" dirty="0">
                <a:solidFill>
                  <a:srgbClr val="424242"/>
                </a:solidFill>
                <a:effectLst/>
                <a:latin typeface="Neue Helvetica W01"/>
              </a:rPr>
              <a:t>y, the temperature T in the Kelvin scale (K), and the mass m of a molecule of air are related to the absolute pressure by the ideal gas law, in the form</a:t>
            </a:r>
            <a:endParaRPr lang="en-US" dirty="0"/>
          </a:p>
        </p:txBody>
      </p:sp>
      <p:pic>
        <p:nvPicPr>
          <p:cNvPr id="5" name="Picture 4">
            <a:extLst>
              <a:ext uri="{FF2B5EF4-FFF2-40B4-BE49-F238E27FC236}">
                <a16:creationId xmlns:a16="http://schemas.microsoft.com/office/drawing/2014/main" id="{DFA38009-334F-E91F-F606-0D516E8E4409}"/>
              </a:ext>
            </a:extLst>
          </p:cNvPr>
          <p:cNvPicPr>
            <a:picLocks noChangeAspect="1"/>
          </p:cNvPicPr>
          <p:nvPr/>
        </p:nvPicPr>
        <p:blipFill>
          <a:blip r:embed="rId2"/>
          <a:stretch>
            <a:fillRect/>
          </a:stretch>
        </p:blipFill>
        <p:spPr>
          <a:xfrm>
            <a:off x="3276598" y="3987786"/>
            <a:ext cx="2178162" cy="628682"/>
          </a:xfrm>
          <a:prstGeom prst="rect">
            <a:avLst/>
          </a:prstGeom>
        </p:spPr>
      </p:pic>
      <p:pic>
        <p:nvPicPr>
          <p:cNvPr id="7" name="Picture 6">
            <a:extLst>
              <a:ext uri="{FF2B5EF4-FFF2-40B4-BE49-F238E27FC236}">
                <a16:creationId xmlns:a16="http://schemas.microsoft.com/office/drawing/2014/main" id="{080DB3FB-1E40-82A6-10A7-B73861C973E3}"/>
              </a:ext>
            </a:extLst>
          </p:cNvPr>
          <p:cNvPicPr>
            <a:picLocks noChangeAspect="1"/>
          </p:cNvPicPr>
          <p:nvPr/>
        </p:nvPicPr>
        <p:blipFill>
          <a:blip r:embed="rId3"/>
          <a:stretch>
            <a:fillRect/>
          </a:stretch>
        </p:blipFill>
        <p:spPr>
          <a:xfrm>
            <a:off x="3481714" y="4597416"/>
            <a:ext cx="1600282" cy="596931"/>
          </a:xfrm>
          <a:prstGeom prst="rect">
            <a:avLst/>
          </a:prstGeom>
        </p:spPr>
      </p:pic>
      <p:pic>
        <p:nvPicPr>
          <p:cNvPr id="9" name="Picture 8">
            <a:extLst>
              <a:ext uri="{FF2B5EF4-FFF2-40B4-BE49-F238E27FC236}">
                <a16:creationId xmlns:a16="http://schemas.microsoft.com/office/drawing/2014/main" id="{36D8B10A-DD61-8AA6-DBAB-471CD593ED5F}"/>
              </a:ext>
            </a:extLst>
          </p:cNvPr>
          <p:cNvPicPr>
            <a:picLocks noChangeAspect="1"/>
          </p:cNvPicPr>
          <p:nvPr/>
        </p:nvPicPr>
        <p:blipFill>
          <a:blip r:embed="rId4"/>
          <a:stretch>
            <a:fillRect/>
          </a:stretch>
        </p:blipFill>
        <p:spPr>
          <a:xfrm>
            <a:off x="3392809" y="5239304"/>
            <a:ext cx="1778091" cy="387370"/>
          </a:xfrm>
          <a:prstGeom prst="rect">
            <a:avLst/>
          </a:prstGeom>
        </p:spPr>
      </p:pic>
      <p:pic>
        <p:nvPicPr>
          <p:cNvPr id="11" name="Picture 10">
            <a:extLst>
              <a:ext uri="{FF2B5EF4-FFF2-40B4-BE49-F238E27FC236}">
                <a16:creationId xmlns:a16="http://schemas.microsoft.com/office/drawing/2014/main" id="{AE3C6A30-B0CD-8269-CE79-1D19F51C007B}"/>
              </a:ext>
            </a:extLst>
          </p:cNvPr>
          <p:cNvPicPr>
            <a:picLocks noChangeAspect="1"/>
          </p:cNvPicPr>
          <p:nvPr/>
        </p:nvPicPr>
        <p:blipFill>
          <a:blip r:embed="rId5"/>
          <a:stretch>
            <a:fillRect/>
          </a:stretch>
        </p:blipFill>
        <p:spPr>
          <a:xfrm>
            <a:off x="35560" y="5914051"/>
            <a:ext cx="4915153" cy="349268"/>
          </a:xfrm>
          <a:prstGeom prst="rect">
            <a:avLst/>
          </a:prstGeom>
        </p:spPr>
      </p:pic>
      <p:pic>
        <p:nvPicPr>
          <p:cNvPr id="13" name="Picture 12">
            <a:extLst>
              <a:ext uri="{FF2B5EF4-FFF2-40B4-BE49-F238E27FC236}">
                <a16:creationId xmlns:a16="http://schemas.microsoft.com/office/drawing/2014/main" id="{2BBCEADD-3D3B-5533-B30C-3AF722A4B06F}"/>
              </a:ext>
            </a:extLst>
          </p:cNvPr>
          <p:cNvPicPr>
            <a:picLocks noChangeAspect="1"/>
          </p:cNvPicPr>
          <p:nvPr/>
        </p:nvPicPr>
        <p:blipFill>
          <a:blip r:embed="rId6"/>
          <a:stretch>
            <a:fillRect/>
          </a:stretch>
        </p:blipFill>
        <p:spPr>
          <a:xfrm>
            <a:off x="5638800" y="5869094"/>
            <a:ext cx="1009702" cy="463574"/>
          </a:xfrm>
          <a:prstGeom prst="rect">
            <a:avLst/>
          </a:prstGeom>
        </p:spPr>
      </p:pic>
    </p:spTree>
    <p:extLst>
      <p:ext uri="{BB962C8B-B14F-4D97-AF65-F5344CB8AC3E}">
        <p14:creationId xmlns:p14="http://schemas.microsoft.com/office/powerpoint/2010/main" val="3825602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B6CD-D22E-AB9E-6D5C-A8A445027EED}"/>
              </a:ext>
            </a:extLst>
          </p:cNvPr>
          <p:cNvSpPr>
            <a:spLocks noGrp="1"/>
          </p:cNvSpPr>
          <p:nvPr>
            <p:ph type="title"/>
          </p:nvPr>
        </p:nvSpPr>
        <p:spPr/>
        <p:txBody>
          <a:bodyPr/>
          <a:lstStyle/>
          <a:p>
            <a:r>
              <a:rPr lang="en-US" dirty="0"/>
              <a:t>Direction of pressure in fluid</a:t>
            </a:r>
          </a:p>
        </p:txBody>
      </p:sp>
      <p:sp>
        <p:nvSpPr>
          <p:cNvPr id="3" name="Content Placeholder 2">
            <a:extLst>
              <a:ext uri="{FF2B5EF4-FFF2-40B4-BE49-F238E27FC236}">
                <a16:creationId xmlns:a16="http://schemas.microsoft.com/office/drawing/2014/main" id="{84C1B39F-BCA1-C939-6156-B347681C33BF}"/>
              </a:ext>
            </a:extLst>
          </p:cNvPr>
          <p:cNvSpPr>
            <a:spLocks noGrp="1"/>
          </p:cNvSpPr>
          <p:nvPr>
            <p:ph idx="1"/>
          </p:nvPr>
        </p:nvSpPr>
        <p:spPr/>
        <p:txBody>
          <a:bodyPr>
            <a:normAutofit/>
          </a:bodyPr>
          <a:lstStyle/>
          <a:p>
            <a:pPr marL="0" indent="0">
              <a:buNone/>
            </a:pPr>
            <a:r>
              <a:rPr lang="en-US" sz="1600" b="0" i="0" dirty="0">
                <a:solidFill>
                  <a:srgbClr val="424242"/>
                </a:solidFill>
                <a:effectLst/>
                <a:latin typeface="Neue Helvetica W01"/>
              </a:rPr>
              <a:t>Fluid pressure has no direction, being a scalar quantity, whereas the forces due to pressure have well-defined directions: They are always exerted perpendicular to any surface. </a:t>
            </a:r>
          </a:p>
          <a:p>
            <a:pPr marL="0" indent="0">
              <a:buNone/>
            </a:pPr>
            <a:r>
              <a:rPr lang="en-US" sz="1600" b="0" i="0" dirty="0">
                <a:solidFill>
                  <a:srgbClr val="424242"/>
                </a:solidFill>
                <a:effectLst/>
                <a:latin typeface="Neue Helvetica W01"/>
              </a:rPr>
              <a:t>In a static fluid enclosed in a tank, the force exerted on the walls of the tank is exerted perpendicular to the inside surface. Likewise, pressure is exerted perpendicular to the surfaces of any object within the fluid.</a:t>
            </a:r>
            <a:endParaRPr lang="en-US" sz="1600" dirty="0"/>
          </a:p>
        </p:txBody>
      </p:sp>
      <p:pic>
        <p:nvPicPr>
          <p:cNvPr id="4" name="Picture 3">
            <a:extLst>
              <a:ext uri="{FF2B5EF4-FFF2-40B4-BE49-F238E27FC236}">
                <a16:creationId xmlns:a16="http://schemas.microsoft.com/office/drawing/2014/main" id="{6DB2D5BB-1692-9901-71E5-0A2D8BE19706}"/>
              </a:ext>
            </a:extLst>
          </p:cNvPr>
          <p:cNvPicPr>
            <a:picLocks noChangeAspect="1"/>
          </p:cNvPicPr>
          <p:nvPr/>
        </p:nvPicPr>
        <p:blipFill>
          <a:blip r:embed="rId2"/>
          <a:stretch>
            <a:fillRect/>
          </a:stretch>
        </p:blipFill>
        <p:spPr>
          <a:xfrm>
            <a:off x="304800" y="3778245"/>
            <a:ext cx="5412244" cy="2070529"/>
          </a:xfrm>
          <a:prstGeom prst="rect">
            <a:avLst/>
          </a:prstGeom>
        </p:spPr>
      </p:pic>
      <p:sp>
        <p:nvSpPr>
          <p:cNvPr id="6" name="TextBox 5">
            <a:extLst>
              <a:ext uri="{FF2B5EF4-FFF2-40B4-BE49-F238E27FC236}">
                <a16:creationId xmlns:a16="http://schemas.microsoft.com/office/drawing/2014/main" id="{0BA713B0-5633-4620-9E1B-9C38E09D9D77}"/>
              </a:ext>
            </a:extLst>
          </p:cNvPr>
          <p:cNvSpPr txBox="1"/>
          <p:nvPr/>
        </p:nvSpPr>
        <p:spPr>
          <a:xfrm>
            <a:off x="5867399" y="3507673"/>
            <a:ext cx="3254587" cy="2677656"/>
          </a:xfrm>
          <a:prstGeom prst="rect">
            <a:avLst/>
          </a:prstGeom>
          <a:noFill/>
        </p:spPr>
        <p:txBody>
          <a:bodyPr wrap="square">
            <a:spAutoFit/>
          </a:bodyPr>
          <a:lstStyle/>
          <a:p>
            <a:r>
              <a:rPr lang="en-US" sz="1200" dirty="0"/>
              <a:t> (a) Pressure inside this tire exerts forces perpendicular to all surfaces it contacts. The arrows represent directions and magnitudes of the forces exerted at various points. (b) Pressure is exerted perpendicular to all sides of this swimmer, since the water would flow into the space he occupies if he were not there. The arrows represent the directions and magnitudes of the forces exerted at various points on the swimmer. Note that the forces are larger underneath, due to greater depth, giving a net upward or buoyant force. The net vertical force on the swimmer is equal to the sum of the buoyant force and the weight of the swimmer.</a:t>
            </a:r>
          </a:p>
        </p:txBody>
      </p:sp>
    </p:spTree>
    <p:extLst>
      <p:ext uri="{BB962C8B-B14F-4D97-AF65-F5344CB8AC3E}">
        <p14:creationId xmlns:p14="http://schemas.microsoft.com/office/powerpoint/2010/main" val="2197454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D9E8-BCF0-5412-1D87-8F020D38F6FC}"/>
              </a:ext>
            </a:extLst>
          </p:cNvPr>
          <p:cNvSpPr>
            <a:spLocks noGrp="1"/>
          </p:cNvSpPr>
          <p:nvPr>
            <p:ph type="title"/>
          </p:nvPr>
        </p:nvSpPr>
        <p:spPr/>
        <p:txBody>
          <a:bodyPr/>
          <a:lstStyle/>
          <a:p>
            <a:r>
              <a:rPr lang="en-US" dirty="0"/>
              <a:t>Gauge and absolute pressure </a:t>
            </a:r>
          </a:p>
        </p:txBody>
      </p:sp>
      <p:sp>
        <p:nvSpPr>
          <p:cNvPr id="3" name="Content Placeholder 2">
            <a:extLst>
              <a:ext uri="{FF2B5EF4-FFF2-40B4-BE49-F238E27FC236}">
                <a16:creationId xmlns:a16="http://schemas.microsoft.com/office/drawing/2014/main" id="{6DE12165-7D5D-3904-63AD-63076B019CD8}"/>
              </a:ext>
            </a:extLst>
          </p:cNvPr>
          <p:cNvSpPr>
            <a:spLocks noGrp="1"/>
          </p:cNvSpPr>
          <p:nvPr>
            <p:ph idx="1"/>
          </p:nvPr>
        </p:nvSpPr>
        <p:spPr>
          <a:xfrm>
            <a:off x="822959" y="1845734"/>
            <a:ext cx="7543801" cy="3412066"/>
          </a:xfrm>
        </p:spPr>
        <p:txBody>
          <a:bodyPr>
            <a:normAutofit/>
          </a:bodyPr>
          <a:lstStyle/>
          <a:p>
            <a:pPr marL="0" indent="0">
              <a:buNone/>
            </a:pPr>
            <a:r>
              <a:rPr lang="en-US" dirty="0"/>
              <a:t> </a:t>
            </a:r>
            <a:r>
              <a:rPr lang="en-US" b="1" dirty="0"/>
              <a:t>Gauge pressure </a:t>
            </a:r>
            <a:r>
              <a:rPr lang="en-US" dirty="0"/>
              <a:t>is defined as  the pressure relative to atmospheric pressure. Gauge pressure is positive for pressures above atmospheric pressure, and negative for pressures below it.</a:t>
            </a:r>
          </a:p>
          <a:p>
            <a:pPr marL="0" indent="0">
              <a:buNone/>
            </a:pPr>
            <a:r>
              <a:rPr lang="en-US" b="0" i="0" dirty="0">
                <a:solidFill>
                  <a:srgbClr val="424242"/>
                </a:solidFill>
                <a:effectLst/>
                <a:latin typeface="Neue Helvetica W01"/>
              </a:rPr>
              <a:t>In fact, atmospheric pressure does add to the pressure in any fluid not enclosed in a rigid container. This happens because of Pascal’s principle. The total pressure, or </a:t>
            </a:r>
            <a:r>
              <a:rPr lang="en-US" b="1" i="0" dirty="0">
                <a:solidFill>
                  <a:srgbClr val="424242"/>
                </a:solidFill>
                <a:effectLst/>
                <a:latin typeface="Neue Helvetica W01"/>
              </a:rPr>
              <a:t>absolute pressure</a:t>
            </a:r>
            <a:r>
              <a:rPr lang="en-US" b="0" i="0" dirty="0">
                <a:solidFill>
                  <a:srgbClr val="424242"/>
                </a:solidFill>
                <a:effectLst/>
                <a:latin typeface="Neue Helvetica W01"/>
              </a:rPr>
              <a:t>, is thus the sum of gauge pressure and atmospheric pressure:</a:t>
            </a:r>
          </a:p>
          <a:p>
            <a:pPr marL="0" indent="0">
              <a:buNone/>
            </a:pPr>
            <a:endParaRPr lang="en-US" dirty="0">
              <a:solidFill>
                <a:srgbClr val="424242"/>
              </a:solidFill>
              <a:latin typeface="Neue Helvetica W01"/>
            </a:endParaRPr>
          </a:p>
          <a:p>
            <a:pPr marL="0" indent="0">
              <a:buNone/>
            </a:pPr>
            <a:r>
              <a:rPr lang="en-US" dirty="0"/>
              <a:t>where  </a:t>
            </a:r>
            <a:r>
              <a:rPr lang="en-US" i="1" dirty="0" err="1">
                <a:latin typeface="Times New Roman" panose="02020603050405020304" pitchFamily="18" charset="0"/>
                <a:cs typeface="Times New Roman" panose="02020603050405020304" pitchFamily="18" charset="0"/>
              </a:rPr>
              <a:t>P</a:t>
            </a:r>
            <a:r>
              <a:rPr lang="en-US" baseline="-25000" dirty="0" err="1"/>
              <a:t>abs</a:t>
            </a:r>
            <a:r>
              <a:rPr lang="en-US" baseline="-25000" dirty="0"/>
              <a:t> </a:t>
            </a:r>
            <a:r>
              <a:rPr lang="en-US" dirty="0"/>
              <a:t>is absolute pressure,  </a:t>
            </a:r>
            <a:r>
              <a:rPr lang="en-US" i="1" dirty="0">
                <a:latin typeface="Times New Roman" panose="02020603050405020304" pitchFamily="18" charset="0"/>
                <a:cs typeface="Times New Roman" panose="02020603050405020304" pitchFamily="18" charset="0"/>
              </a:rPr>
              <a:t>P</a:t>
            </a:r>
            <a:r>
              <a:rPr lang="en-US" baseline="-25000" dirty="0"/>
              <a:t>g </a:t>
            </a:r>
            <a:r>
              <a:rPr lang="en-US" dirty="0"/>
              <a:t>is gauge pressure, and  </a:t>
            </a:r>
            <a:r>
              <a:rPr lang="en-US" i="1" dirty="0" err="1">
                <a:latin typeface="Times New Roman" panose="02020603050405020304" pitchFamily="18" charset="0"/>
                <a:cs typeface="Times New Roman" panose="02020603050405020304" pitchFamily="18" charset="0"/>
              </a:rPr>
              <a:t>P</a:t>
            </a:r>
            <a:r>
              <a:rPr lang="en-US" baseline="-25000" dirty="0" err="1"/>
              <a:t>atm</a:t>
            </a:r>
            <a:r>
              <a:rPr lang="en-US" dirty="0"/>
              <a:t> is atmospheric pressure. </a:t>
            </a:r>
          </a:p>
        </p:txBody>
      </p:sp>
      <p:pic>
        <p:nvPicPr>
          <p:cNvPr id="5" name="Picture 4">
            <a:extLst>
              <a:ext uri="{FF2B5EF4-FFF2-40B4-BE49-F238E27FC236}">
                <a16:creationId xmlns:a16="http://schemas.microsoft.com/office/drawing/2014/main" id="{9C21077F-E514-4B68-290B-5ACB09822407}"/>
              </a:ext>
            </a:extLst>
          </p:cNvPr>
          <p:cNvPicPr>
            <a:picLocks noChangeAspect="1"/>
          </p:cNvPicPr>
          <p:nvPr/>
        </p:nvPicPr>
        <p:blipFill>
          <a:blip r:embed="rId2"/>
          <a:stretch>
            <a:fillRect/>
          </a:stretch>
        </p:blipFill>
        <p:spPr>
          <a:xfrm>
            <a:off x="3581400" y="4074724"/>
            <a:ext cx="1981200" cy="390559"/>
          </a:xfrm>
          <a:prstGeom prst="rect">
            <a:avLst/>
          </a:prstGeom>
        </p:spPr>
      </p:pic>
      <p:sp>
        <p:nvSpPr>
          <p:cNvPr id="8" name="TextBox 7">
            <a:extLst>
              <a:ext uri="{FF2B5EF4-FFF2-40B4-BE49-F238E27FC236}">
                <a16:creationId xmlns:a16="http://schemas.microsoft.com/office/drawing/2014/main" id="{4A30927E-2DF1-86CB-A701-B8743D19FC7E}"/>
              </a:ext>
            </a:extLst>
          </p:cNvPr>
          <p:cNvSpPr txBox="1"/>
          <p:nvPr/>
        </p:nvSpPr>
        <p:spPr>
          <a:xfrm>
            <a:off x="4625051" y="5188474"/>
            <a:ext cx="4518949" cy="1200329"/>
          </a:xfrm>
          <a:prstGeom prst="rect">
            <a:avLst/>
          </a:prstGeom>
          <a:solidFill>
            <a:schemeClr val="accent3">
              <a:lumMod val="20000"/>
              <a:lumOff val="80000"/>
            </a:schemeClr>
          </a:solidFill>
        </p:spPr>
        <p:txBody>
          <a:bodyPr wrap="square">
            <a:spAutoFit/>
          </a:bodyPr>
          <a:lstStyle/>
          <a:p>
            <a:r>
              <a:rPr lang="en-US" dirty="0"/>
              <a:t>For example, if your tire gauge reads 34 psi (pounds per square inch), then the absolute pressure is 34 psi plus 14.7 psi (</a:t>
            </a:r>
            <a:r>
              <a:rPr lang="en-US" i="1" dirty="0" err="1">
                <a:latin typeface="Times New Roman" panose="02020603050405020304" pitchFamily="18" charset="0"/>
                <a:cs typeface="Times New Roman" panose="02020603050405020304" pitchFamily="18" charset="0"/>
              </a:rPr>
              <a:t>P</a:t>
            </a:r>
            <a:r>
              <a:rPr lang="en-US" baseline="-25000" dirty="0" err="1"/>
              <a:t>atm</a:t>
            </a:r>
            <a:r>
              <a:rPr lang="en-US" dirty="0"/>
              <a:t>  in psi), or 48.7 psi (equivalent to 336 kPa).</a:t>
            </a:r>
          </a:p>
        </p:txBody>
      </p:sp>
    </p:spTree>
    <p:extLst>
      <p:ext uri="{BB962C8B-B14F-4D97-AF65-F5344CB8AC3E}">
        <p14:creationId xmlns:p14="http://schemas.microsoft.com/office/powerpoint/2010/main" val="2829977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4DEB-349A-CD19-221C-758DF9C09EB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FD32A53-B323-567C-A333-22CB3597F1FF}"/>
              </a:ext>
            </a:extLst>
          </p:cNvPr>
          <p:cNvSpPr>
            <a:spLocks noGrp="1"/>
          </p:cNvSpPr>
          <p:nvPr>
            <p:ph idx="1"/>
          </p:nvPr>
        </p:nvSpPr>
        <p:spPr/>
        <p:txBody>
          <a:bodyPr>
            <a:normAutofit/>
          </a:bodyPr>
          <a:lstStyle/>
          <a:p>
            <a:r>
              <a:rPr lang="en-US" sz="1600" dirty="0"/>
              <a:t>Calculate the average pressure exerted on the palm of a shot-putter’s hand by the shot if the area of contact is  50.0 cm</a:t>
            </a:r>
            <a:r>
              <a:rPr lang="en-US" sz="1600" baseline="30000" dirty="0"/>
              <a:t>2 </a:t>
            </a:r>
            <a:r>
              <a:rPr lang="en-US" sz="1600" dirty="0"/>
              <a:t>and he exerts a force of 800 N on it. Express the pressure in  N/m</a:t>
            </a:r>
            <a:r>
              <a:rPr lang="en-US" sz="1600" baseline="30000" dirty="0"/>
              <a:t>2 </a:t>
            </a:r>
            <a:r>
              <a:rPr lang="en-US" sz="1600" dirty="0"/>
              <a:t>and compare it with the  1.00×10</a:t>
            </a:r>
            <a:r>
              <a:rPr lang="en-US" sz="1600" baseline="30000" dirty="0"/>
              <a:t>6 </a:t>
            </a:r>
            <a:r>
              <a:rPr lang="en-US" sz="1600" dirty="0"/>
              <a:t>Pa pressures sometimes encountered in the skeletal system.</a:t>
            </a:r>
          </a:p>
        </p:txBody>
      </p:sp>
    </p:spTree>
    <p:extLst>
      <p:ext uri="{BB962C8B-B14F-4D97-AF65-F5344CB8AC3E}">
        <p14:creationId xmlns:p14="http://schemas.microsoft.com/office/powerpoint/2010/main" val="12624783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PTVERSION" val="XP"/>
  <p:tag name="ISGAMESHOW" val="False"/>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9367</TotalTime>
  <Words>1790</Words>
  <Application>Microsoft Office PowerPoint</Application>
  <PresentationFormat>On-screen Show (4:3)</PresentationFormat>
  <Paragraphs>86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Retrospect</vt:lpstr>
      <vt:lpstr>FLUID STATICS</vt:lpstr>
      <vt:lpstr>Today’s objectives</vt:lpstr>
      <vt:lpstr>Characteristics of solids</vt:lpstr>
      <vt:lpstr>Characteristics of fluids</vt:lpstr>
      <vt:lpstr>Density</vt:lpstr>
      <vt:lpstr>PowerPoint Presentation</vt:lpstr>
      <vt:lpstr>Densities of water</vt:lpstr>
      <vt:lpstr>Homogeneous and heterogeneous materials</vt:lpstr>
      <vt:lpstr>Specific gravity</vt:lpstr>
      <vt:lpstr>Pressure</vt:lpstr>
      <vt:lpstr>Variation of pressure with depth</vt:lpstr>
      <vt:lpstr>Pressure in a static fluid in a uniform gravitational field</vt:lpstr>
      <vt:lpstr>Pressure and the shape of the container</vt:lpstr>
      <vt:lpstr>Variation of atmospheric pressure with height</vt:lpstr>
      <vt:lpstr>Direction of pressure in fluid</vt:lpstr>
      <vt:lpstr>Gauge and absolute pressure </vt:lpstr>
      <vt:lpstr>Example</vt:lpstr>
    </vt:vector>
  </TitlesOfParts>
  <Company>Benjamin Cummings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slide</dc:title>
  <dc:creator>BCP User</dc:creator>
  <cp:lastModifiedBy>Tatiana Krivosheev</cp:lastModifiedBy>
  <cp:revision>601</cp:revision>
  <cp:lastPrinted>2011-04-21T17:00:36Z</cp:lastPrinted>
  <dcterms:created xsi:type="dcterms:W3CDTF">2002-07-11T17:04:39Z</dcterms:created>
  <dcterms:modified xsi:type="dcterms:W3CDTF">2023-12-15T15:10:00Z</dcterms:modified>
</cp:coreProperties>
</file>