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7" r:id="rId1"/>
  </p:sldMasterIdLst>
  <p:notesMasterIdLst>
    <p:notesMasterId r:id="rId26"/>
  </p:notesMasterIdLst>
  <p:handoutMasterIdLst>
    <p:handoutMasterId r:id="rId27"/>
  </p:handoutMasterIdLst>
  <p:sldIdLst>
    <p:sldId id="303" r:id="rId2"/>
    <p:sldId id="395" r:id="rId3"/>
    <p:sldId id="356" r:id="rId4"/>
    <p:sldId id="415" r:id="rId5"/>
    <p:sldId id="396" r:id="rId6"/>
    <p:sldId id="408" r:id="rId7"/>
    <p:sldId id="399" r:id="rId8"/>
    <p:sldId id="397" r:id="rId9"/>
    <p:sldId id="409" r:id="rId10"/>
    <p:sldId id="410" r:id="rId11"/>
    <p:sldId id="412" r:id="rId12"/>
    <p:sldId id="419" r:id="rId13"/>
    <p:sldId id="411" r:id="rId14"/>
    <p:sldId id="401" r:id="rId15"/>
    <p:sldId id="416" r:id="rId16"/>
    <p:sldId id="402" r:id="rId17"/>
    <p:sldId id="403" r:id="rId18"/>
    <p:sldId id="407" r:id="rId19"/>
    <p:sldId id="404" r:id="rId20"/>
    <p:sldId id="413" r:id="rId21"/>
    <p:sldId id="420" r:id="rId22"/>
    <p:sldId id="417" r:id="rId23"/>
    <p:sldId id="414" r:id="rId24"/>
    <p:sldId id="418" r:id="rId25"/>
  </p:sldIdLst>
  <p:sldSz cx="9144000" cy="6858000" type="screen4x3"/>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9">
          <p15:clr>
            <a:srgbClr val="A4A3A4"/>
          </p15:clr>
        </p15:guide>
        <p15:guide id="2" orient="horz" pos="1803">
          <p15:clr>
            <a:srgbClr val="A4A3A4"/>
          </p15:clr>
        </p15:guide>
        <p15:guide id="3" pos="2880">
          <p15:clr>
            <a:srgbClr val="A4A3A4"/>
          </p15:clr>
        </p15:guide>
        <p15:guide id="4" pos="192">
          <p15:clr>
            <a:srgbClr val="A4A3A4"/>
          </p15:clr>
        </p15:guide>
        <p15:guide id="5" pos="332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4A37"/>
    <a:srgbClr val="00417E"/>
    <a:srgbClr val="FFECD7"/>
    <a:srgbClr val="F7955A"/>
    <a:srgbClr val="666699"/>
    <a:srgbClr val="0066CC"/>
    <a:srgbClr val="00487A"/>
    <a:srgbClr val="D333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8" autoAdjust="0"/>
    <p:restoredTop sz="93202" autoAdjust="0"/>
  </p:normalViewPr>
  <p:slideViewPr>
    <p:cSldViewPr>
      <p:cViewPr>
        <p:scale>
          <a:sx n="111" d="100"/>
          <a:sy n="111" d="100"/>
        </p:scale>
        <p:origin x="884" y="80"/>
      </p:cViewPr>
      <p:guideLst>
        <p:guide orient="horz" pos="1209"/>
        <p:guide orient="horz" pos="1803"/>
        <p:guide pos="2880"/>
        <p:guide pos="192"/>
        <p:guide pos="332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kumimoji="1" sz="1200">
                <a:latin typeface="Times New Roman" charset="0"/>
              </a:defRPr>
            </a:lvl1pPr>
          </a:lstStyle>
          <a:p>
            <a:pPr>
              <a:defRPr/>
            </a:pPr>
            <a:endParaRPr lang="en-US"/>
          </a:p>
        </p:txBody>
      </p:sp>
      <p:sp>
        <p:nvSpPr>
          <p:cNvPr id="3277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kumimoji="1" sz="1200">
                <a:latin typeface="Times New Roman" charset="0"/>
              </a:defRPr>
            </a:lvl1pPr>
          </a:lstStyle>
          <a:p>
            <a:pPr>
              <a:defRPr/>
            </a:pPr>
            <a:endParaRPr lang="en-US"/>
          </a:p>
        </p:txBody>
      </p:sp>
      <p:sp>
        <p:nvSpPr>
          <p:cNvPr id="3277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kumimoji="1" sz="1200">
                <a:latin typeface="Times New Roman" charset="0"/>
              </a:defRPr>
            </a:lvl1pPr>
          </a:lstStyle>
          <a:p>
            <a:pPr>
              <a:defRPr/>
            </a:pPr>
            <a:endParaRPr lang="en-US"/>
          </a:p>
        </p:txBody>
      </p:sp>
      <p:sp>
        <p:nvSpPr>
          <p:cNvPr id="3277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1" sz="1200">
                <a:latin typeface="Times New Roman" panose="02020603050405020304" pitchFamily="18" charset="0"/>
              </a:defRPr>
            </a:lvl1pPr>
          </a:lstStyle>
          <a:p>
            <a:fld id="{B4D4A477-E489-4D48-B0DE-C00A06EDB909}"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l">
              <a:defRPr sz="1200">
                <a:latin typeface="Times New Roman" charset="0"/>
              </a:defRPr>
            </a:lvl1pPr>
          </a:lstStyle>
          <a:p>
            <a:pPr>
              <a:defRPr/>
            </a:pPr>
            <a:endParaRPr lang="en-US"/>
          </a:p>
        </p:txBody>
      </p:sp>
      <p:sp>
        <p:nvSpPr>
          <p:cNvPr id="34819" name="Rectangle 3"/>
          <p:cNvSpPr>
            <a:spLocks noGrp="1" noRot="1" noChangeAspect="1" noChangeArrowheads="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205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l">
              <a:defRPr sz="1200">
                <a:latin typeface="Times New Roman" charset="0"/>
              </a:defRPr>
            </a:lvl1pPr>
          </a:lstStyle>
          <a:p>
            <a:pPr>
              <a:defRPr/>
            </a:pPr>
            <a:endParaRPr 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fld id="{F0C69C93-BAD1-48EF-94E0-CF535B80067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A73D6722-9B4D-4E29-B226-C325925A8118}" type="slidenum">
              <a:rPr lang="en-US" smtClean="0"/>
              <a:t>3</a:t>
            </a:fld>
            <a:endParaRPr lang="en-US" dirty="0"/>
          </a:p>
        </p:txBody>
      </p:sp>
    </p:spTree>
    <p:extLst>
      <p:ext uri="{BB962C8B-B14F-4D97-AF65-F5344CB8AC3E}">
        <p14:creationId xmlns:p14="http://schemas.microsoft.com/office/powerpoint/2010/main" val="24898191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Ps14\ircd\50694_Young_Freedman_13e_IRDVD\Supplied\67546Young13e_marktg\Links\Calatrava-Bridge_sml.jpg">
            <a:extLst>
              <a:ext uri="{FF2B5EF4-FFF2-40B4-BE49-F238E27FC236}">
                <a16:creationId xmlns:a16="http://schemas.microsoft.com/office/drawing/2014/main" id="{D32C7B00-750A-52AE-7C2A-618C2F842C9B}"/>
              </a:ext>
            </a:extLst>
          </p:cNvPr>
          <p:cNvPicPr>
            <a:picLocks noChangeAspect="1" noChangeArrowheads="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t="25000" b="25000"/>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7">
            <a:extLst>
              <a:ext uri="{FF2B5EF4-FFF2-40B4-BE49-F238E27FC236}">
                <a16:creationId xmlns:a16="http://schemas.microsoft.com/office/drawing/2014/main" id="{8267D88E-91F3-8B34-F959-A6A0D97A777F}"/>
              </a:ext>
            </a:extLst>
          </p:cNvPr>
          <p:cNvSpPr txBox="1">
            <a:spLocks noChangeArrowheads="1"/>
          </p:cNvSpPr>
          <p:nvPr userDrawn="1"/>
        </p:nvSpPr>
        <p:spPr bwMode="auto">
          <a:xfrm>
            <a:off x="260350" y="5029200"/>
            <a:ext cx="86868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25400" dist="25399" dir="2700000" algn="ctr" rotWithShape="0">
                    <a:schemeClr val="bg2"/>
                  </a:outerShdw>
                </a:effectLst>
              </a14:hiddenEffects>
            </a:ext>
          </a:extLst>
        </p:spPr>
        <p:txBody>
          <a:bodyPr>
            <a:spAutoFit/>
          </a:bodyPr>
          <a:lstStyle/>
          <a:p>
            <a:pPr algn="l">
              <a:defRPr/>
            </a:pPr>
            <a:r>
              <a:rPr lang="en-US" sz="1800" dirty="0">
                <a:solidFill>
                  <a:srgbClr val="D33325"/>
                </a:solidFill>
                <a:latin typeface="Arial" charset="0"/>
              </a:rPr>
              <a:t>PowerPoint</a:t>
            </a:r>
            <a:r>
              <a:rPr lang="en-US" sz="1800" baseline="30000" dirty="0">
                <a:solidFill>
                  <a:srgbClr val="D33325"/>
                </a:solidFill>
                <a:latin typeface="Arial" charset="0"/>
              </a:rPr>
              <a:t>®</a:t>
            </a:r>
            <a:r>
              <a:rPr lang="en-US" sz="1800" dirty="0">
                <a:solidFill>
                  <a:srgbClr val="D33325"/>
                </a:solidFill>
                <a:latin typeface="Arial" charset="0"/>
              </a:rPr>
              <a:t> Lectures for</a:t>
            </a:r>
          </a:p>
          <a:p>
            <a:pPr algn="l">
              <a:defRPr/>
            </a:pPr>
            <a:r>
              <a:rPr lang="en-US" sz="1800" b="1" i="1" dirty="0">
                <a:solidFill>
                  <a:srgbClr val="D33325"/>
                </a:solidFill>
                <a:latin typeface="Arial" charset="0"/>
              </a:rPr>
              <a:t>University Physics, Thirteenth Edition</a:t>
            </a:r>
          </a:p>
          <a:p>
            <a:pPr algn="l">
              <a:defRPr/>
            </a:pPr>
            <a:r>
              <a:rPr lang="en-US" sz="1800" b="1" i="1" dirty="0">
                <a:solidFill>
                  <a:srgbClr val="D33325"/>
                </a:solidFill>
                <a:latin typeface="Times New Roman" charset="0"/>
              </a:rPr>
              <a:t>   – Hugh D. Young and Roger A. Freedman</a:t>
            </a:r>
          </a:p>
        </p:txBody>
      </p:sp>
      <p:sp>
        <p:nvSpPr>
          <p:cNvPr id="12" name="Text Box 23">
            <a:extLst>
              <a:ext uri="{FF2B5EF4-FFF2-40B4-BE49-F238E27FC236}">
                <a16:creationId xmlns:a16="http://schemas.microsoft.com/office/drawing/2014/main" id="{5984274C-CD01-5AEB-2E8F-BB9301E933EF}"/>
              </a:ext>
            </a:extLst>
          </p:cNvPr>
          <p:cNvSpPr txBox="1">
            <a:spLocks noChangeArrowheads="1"/>
          </p:cNvSpPr>
          <p:nvPr userDrawn="1"/>
        </p:nvSpPr>
        <p:spPr bwMode="auto">
          <a:xfrm>
            <a:off x="254000" y="6096000"/>
            <a:ext cx="3086100" cy="36671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algn="r" eaLnBrk="0" fontAlgn="base" hangingPunct="0">
              <a:spcBef>
                <a:spcPct val="0"/>
              </a:spcBef>
              <a:spcAft>
                <a:spcPct val="0"/>
              </a:spcAft>
              <a:defRPr sz="2400">
                <a:solidFill>
                  <a:schemeClr val="tx1"/>
                </a:solidFill>
                <a:latin typeface="Arial" panose="020B0604020202020204" pitchFamily="34" charset="0"/>
              </a:defRPr>
            </a:lvl6pPr>
            <a:lvl7pPr marL="2971800" indent="-228600" algn="r" eaLnBrk="0" fontAlgn="base" hangingPunct="0">
              <a:spcBef>
                <a:spcPct val="0"/>
              </a:spcBef>
              <a:spcAft>
                <a:spcPct val="0"/>
              </a:spcAft>
              <a:defRPr sz="2400">
                <a:solidFill>
                  <a:schemeClr val="tx1"/>
                </a:solidFill>
                <a:latin typeface="Arial" panose="020B0604020202020204" pitchFamily="34" charset="0"/>
              </a:defRPr>
            </a:lvl7pPr>
            <a:lvl8pPr marL="3429000" indent="-228600" algn="r" eaLnBrk="0" fontAlgn="base" hangingPunct="0">
              <a:spcBef>
                <a:spcPct val="0"/>
              </a:spcBef>
              <a:spcAft>
                <a:spcPct val="0"/>
              </a:spcAft>
              <a:defRPr sz="2400">
                <a:solidFill>
                  <a:schemeClr val="tx1"/>
                </a:solidFill>
                <a:latin typeface="Arial" panose="020B0604020202020204" pitchFamily="34" charset="0"/>
              </a:defRPr>
            </a:lvl8pPr>
            <a:lvl9pPr marL="3886200" indent="-228600" algn="r" eaLnBrk="0" fontAlgn="base" hangingPunct="0">
              <a:spcBef>
                <a:spcPct val="0"/>
              </a:spcBef>
              <a:spcAft>
                <a:spcPct val="0"/>
              </a:spcAft>
              <a:defRPr sz="2400">
                <a:solidFill>
                  <a:schemeClr val="tx1"/>
                </a:solidFill>
                <a:latin typeface="Arial" panose="020B0604020202020204" pitchFamily="34" charset="0"/>
              </a:defRPr>
            </a:lvl9pPr>
          </a:lstStyle>
          <a:p>
            <a:pPr algn="l"/>
            <a:r>
              <a:rPr lang="en-US" altLang="en-US" sz="1800" b="1">
                <a:solidFill>
                  <a:srgbClr val="D33325"/>
                </a:solidFill>
                <a:latin typeface="Times New Roman" panose="02020603050405020304" pitchFamily="18" charset="0"/>
              </a:rPr>
              <a:t>Lectures by Wayne Anderson</a:t>
            </a:r>
          </a:p>
        </p:txBody>
      </p:sp>
    </p:spTree>
    <p:extLst>
      <p:ext uri="{BB962C8B-B14F-4D97-AF65-F5344CB8AC3E}">
        <p14:creationId xmlns:p14="http://schemas.microsoft.com/office/powerpoint/2010/main" val="1239414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00376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1421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9387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3611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46707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28042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6DFF08F-DC6B-4601-B491-B0F83F6DD2DA}" type="datetimeFigureOut">
              <a:rPr lang="en-US" smtClean="0"/>
              <a:t>12/15/2023</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900108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DD058F-B960-4439-B370-43D89816EE05}" type="datetimeFigureOut">
              <a:rPr lang="en-US" smtClean="0"/>
              <a:t>12/15/2023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B229B06-CF2A-459A-8CBC-F18C1D67D2BB}" type="slidenum">
              <a:rPr lang="en-US" smtClean="0"/>
              <a:t>‹#›</a:t>
            </a:fld>
            <a:endParaRPr lang="en-US" dirty="0"/>
          </a:p>
        </p:txBody>
      </p:sp>
    </p:spTree>
    <p:extLst>
      <p:ext uri="{BB962C8B-B14F-4D97-AF65-F5344CB8AC3E}">
        <p14:creationId xmlns:p14="http://schemas.microsoft.com/office/powerpoint/2010/main" val="2007340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92356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68684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511776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62084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274361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50221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627802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1359984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5759517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778578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smtClean="0"/>
              <a:pPr/>
              <a:t>12/15/2023</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868248"/>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65" r:id="rId13"/>
    <p:sldLayoutId id="2147483767" r:id="rId14"/>
    <p:sldLayoutId id="2147483768" r:id="rId15"/>
    <p:sldLayoutId id="2147483770" r:id="rId16"/>
    <p:sldLayoutId id="2147483771" r:id="rId17"/>
    <p:sldLayoutId id="2147483772" r:id="rId18"/>
    <p:sldLayoutId id="2147483774" r:id="rId19"/>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D829E218-74FB-4455-98BE-F2C5BA897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3" name="Rectangle 42">
            <a:extLst>
              <a:ext uri="{FF2B5EF4-FFF2-40B4-BE49-F238E27FC236}">
                <a16:creationId xmlns:a16="http://schemas.microsoft.com/office/drawing/2014/main" id="{7E8D75FD-D4F9-4D11-B70D-82EFCB4CF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9144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5" name="Straight Connector 44">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4CDE8A2F-5A8C-A4F0-5E08-59FF1BCAE670}"/>
              </a:ext>
            </a:extLst>
          </p:cNvPr>
          <p:cNvPicPr>
            <a:picLocks noChangeAspect="1"/>
          </p:cNvPicPr>
          <p:nvPr/>
        </p:nvPicPr>
        <p:blipFill rotWithShape="1">
          <a:blip r:embed="rId2"/>
          <a:srcRect b="19473"/>
          <a:stretch/>
        </p:blipFill>
        <p:spPr>
          <a:xfrm>
            <a:off x="-24" y="10"/>
            <a:ext cx="9144023" cy="4915066"/>
          </a:xfrm>
          <a:prstGeom prst="rect">
            <a:avLst/>
          </a:prstGeom>
        </p:spPr>
      </p:pic>
      <p:sp>
        <p:nvSpPr>
          <p:cNvPr id="47" name="Rectangle 46">
            <a:extLst>
              <a:ext uri="{FF2B5EF4-FFF2-40B4-BE49-F238E27FC236}">
                <a16:creationId xmlns:a16="http://schemas.microsoft.com/office/drawing/2014/main" id="{0B4FB531-34DA-4777-9BD5-5B885DC3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30" y="4953000"/>
            <a:ext cx="9141714" cy="1905000"/>
          </a:xfrm>
          <a:prstGeom prst="rect">
            <a:avLst/>
          </a:prstGeom>
          <a:solidFill>
            <a:srgbClr val="35575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798897" y="5120640"/>
            <a:ext cx="7543800" cy="822960"/>
          </a:xfrm>
        </p:spPr>
        <p:txBody>
          <a:bodyPr vert="horz" lIns="91440" tIns="45720" rIns="91440" bIns="45720" rtlCol="0" anchor="b">
            <a:normAutofit/>
          </a:bodyPr>
          <a:lstStyle/>
          <a:p>
            <a:r>
              <a:rPr lang="en-US" sz="4200">
                <a:solidFill>
                  <a:srgbClr val="FFFFFF"/>
                </a:solidFill>
              </a:rPr>
              <a:t>GRAVITATION</a:t>
            </a:r>
          </a:p>
        </p:txBody>
      </p:sp>
      <p:sp>
        <p:nvSpPr>
          <p:cNvPr id="49" name="Rectangle 48">
            <a:extLst>
              <a:ext uri="{FF2B5EF4-FFF2-40B4-BE49-F238E27FC236}">
                <a16:creationId xmlns:a16="http://schemas.microsoft.com/office/drawing/2014/main" id="{84831CE8-CE7C-49DF-BA32-7884E868A2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 y="4906176"/>
            <a:ext cx="9141714" cy="64008"/>
          </a:xfrm>
          <a:prstGeom prst="rect">
            <a:avLst/>
          </a:prstGeom>
          <a:solidFill>
            <a:srgbClr val="1474CE"/>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descr="A logo with text and colorful lines&#10;&#10;Description automatically generated with medium confidence">
            <a:extLst>
              <a:ext uri="{FF2B5EF4-FFF2-40B4-BE49-F238E27FC236}">
                <a16:creationId xmlns:a16="http://schemas.microsoft.com/office/drawing/2014/main" id="{244CBF36-E82A-0B81-8E3A-EEC197F3E952}"/>
              </a:ext>
            </a:extLst>
          </p:cNvPr>
          <p:cNvPicPr>
            <a:picLocks noChangeAspect="1"/>
          </p:cNvPicPr>
          <p:nvPr/>
        </p:nvPicPr>
        <p:blipFill>
          <a:blip r:embed="rId3"/>
          <a:stretch>
            <a:fillRect/>
          </a:stretch>
        </p:blipFill>
        <p:spPr>
          <a:xfrm>
            <a:off x="76200" y="152400"/>
            <a:ext cx="1155299" cy="783544"/>
          </a:xfrm>
          <a:prstGeom prst="rect">
            <a:avLst/>
          </a:prstGeom>
        </p:spPr>
      </p:pic>
    </p:spTree>
    <p:extLst>
      <p:ext uri="{BB962C8B-B14F-4D97-AF65-F5344CB8AC3E}">
        <p14:creationId xmlns:p14="http://schemas.microsoft.com/office/powerpoint/2010/main" val="1087600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48082-985D-FAF9-C153-F0136E87813F}"/>
              </a:ext>
            </a:extLst>
          </p:cNvPr>
          <p:cNvSpPr>
            <a:spLocks noGrp="1"/>
          </p:cNvSpPr>
          <p:nvPr>
            <p:ph type="title"/>
          </p:nvPr>
        </p:nvSpPr>
        <p:spPr/>
        <p:txBody>
          <a:bodyPr/>
          <a:lstStyle/>
          <a:p>
            <a:r>
              <a:rPr lang="en-US" dirty="0"/>
              <a:t>Today’s objectives</a:t>
            </a:r>
          </a:p>
        </p:txBody>
      </p:sp>
      <p:sp>
        <p:nvSpPr>
          <p:cNvPr id="3" name="Content Placeholder 2">
            <a:extLst>
              <a:ext uri="{FF2B5EF4-FFF2-40B4-BE49-F238E27FC236}">
                <a16:creationId xmlns:a16="http://schemas.microsoft.com/office/drawing/2014/main" id="{0CE2EE91-766E-DDB6-337F-BDEDBE293C82}"/>
              </a:ext>
            </a:extLst>
          </p:cNvPr>
          <p:cNvSpPr>
            <a:spLocks noGrp="1"/>
          </p:cNvSpPr>
          <p:nvPr>
            <p:ph idx="1"/>
          </p:nvPr>
        </p:nvSpPr>
        <p:spPr>
          <a:xfrm>
            <a:off x="822959" y="2209800"/>
            <a:ext cx="7543801" cy="4023360"/>
          </a:xfrm>
        </p:spPr>
        <p:txBody>
          <a:bodyPr>
            <a:normAutofit/>
          </a:bodyPr>
          <a:lstStyle/>
          <a:p>
            <a:pPr algn="l"/>
            <a:r>
              <a:rPr lang="en-US" b="0" i="0" dirty="0">
                <a:solidFill>
                  <a:srgbClr val="555555"/>
                </a:solidFill>
                <a:effectLst/>
                <a:latin typeface="Neue Helvetica W01"/>
              </a:rPr>
              <a:t>By the end of this lesson, you will be able to:</a:t>
            </a:r>
          </a:p>
          <a:p>
            <a:pPr algn="l"/>
            <a:endParaRPr lang="en-US" b="0" i="0" dirty="0">
              <a:solidFill>
                <a:srgbClr val="555555"/>
              </a:solidFill>
              <a:effectLst/>
              <a:latin typeface="Neue Helvetica W01"/>
            </a:endParaRPr>
          </a:p>
          <a:p>
            <a:pPr lvl="1">
              <a:buFont typeface="Arial" panose="020B0604020202020204" pitchFamily="34" charset="0"/>
              <a:buChar char="•"/>
            </a:pPr>
            <a:r>
              <a:rPr lang="en-US" b="0" i="0" dirty="0">
                <a:solidFill>
                  <a:srgbClr val="424242"/>
                </a:solidFill>
                <a:effectLst/>
                <a:latin typeface="Neue Helvetica W01"/>
              </a:rPr>
              <a:t>List the significant milestones in the history of gravitation</a:t>
            </a:r>
          </a:p>
          <a:p>
            <a:pPr lvl="1">
              <a:buFont typeface="Arial" panose="020B0604020202020204" pitchFamily="34" charset="0"/>
              <a:buChar char="•"/>
            </a:pPr>
            <a:r>
              <a:rPr lang="en-US" b="0" i="0" dirty="0">
                <a:solidFill>
                  <a:srgbClr val="424242"/>
                </a:solidFill>
                <a:effectLst/>
                <a:latin typeface="Neue Helvetica W01"/>
              </a:rPr>
              <a:t>Calculate the gravitational force between two point masses</a:t>
            </a:r>
          </a:p>
          <a:p>
            <a:pPr lvl="1">
              <a:buFont typeface="Arial" panose="020B0604020202020204" pitchFamily="34" charset="0"/>
              <a:buChar char="•"/>
            </a:pPr>
            <a:r>
              <a:rPr lang="en-US" b="0" i="0" dirty="0">
                <a:solidFill>
                  <a:srgbClr val="424242"/>
                </a:solidFill>
                <a:effectLst/>
                <a:latin typeface="Neue Helvetica W01"/>
              </a:rPr>
              <a:t>Estimate the gravitational force between collections of mass</a:t>
            </a:r>
          </a:p>
          <a:p>
            <a:pPr algn="l">
              <a:buFont typeface="Arial" panose="020B0604020202020204" pitchFamily="34" charset="0"/>
              <a:buChar char="•"/>
            </a:pPr>
            <a:r>
              <a:rPr lang="en-US" b="0" i="0" dirty="0">
                <a:solidFill>
                  <a:srgbClr val="424242"/>
                </a:solidFill>
                <a:effectLst/>
                <a:latin typeface="Neue Helvetica W01"/>
              </a:rPr>
              <a:t>Describe the conic sections and how they relate to orbital motion</a:t>
            </a:r>
          </a:p>
          <a:p>
            <a:pPr algn="l">
              <a:buFont typeface="Arial" panose="020B0604020202020204" pitchFamily="34" charset="0"/>
              <a:buChar char="•"/>
            </a:pPr>
            <a:r>
              <a:rPr lang="en-US" b="0" i="0" dirty="0">
                <a:solidFill>
                  <a:srgbClr val="424242"/>
                </a:solidFill>
                <a:effectLst/>
                <a:latin typeface="Neue Helvetica W01"/>
              </a:rPr>
              <a:t>Describe how orbital velocity is related to conservation of angular momentum</a:t>
            </a:r>
          </a:p>
          <a:p>
            <a:pPr algn="l">
              <a:buFont typeface="Arial" panose="020B0604020202020204" pitchFamily="34" charset="0"/>
              <a:buChar char="•"/>
            </a:pPr>
            <a:r>
              <a:rPr lang="en-US" b="0" i="0" dirty="0">
                <a:solidFill>
                  <a:srgbClr val="424242"/>
                </a:solidFill>
                <a:effectLst/>
                <a:latin typeface="Neue Helvetica W01"/>
              </a:rPr>
              <a:t>Determine the period of an elliptical orbit from its major axis</a:t>
            </a:r>
          </a:p>
          <a:p>
            <a:pPr marL="201168" lvl="1" indent="0">
              <a:buNone/>
            </a:pPr>
            <a:endParaRPr lang="en-US" b="0" i="0" dirty="0">
              <a:solidFill>
                <a:srgbClr val="424242"/>
              </a:solidFill>
              <a:effectLst/>
              <a:latin typeface="Neue Helvetica W01"/>
            </a:endParaRPr>
          </a:p>
          <a:p>
            <a:pPr marL="0" indent="0" algn="l">
              <a:buNone/>
            </a:pPr>
            <a:endParaRPr lang="en-US" b="0" i="0" dirty="0">
              <a:solidFill>
                <a:srgbClr val="424242"/>
              </a:solidFill>
              <a:effectLst/>
              <a:latin typeface="Neue Helvetica W01"/>
            </a:endParaRPr>
          </a:p>
          <a:p>
            <a:endParaRPr lang="en-US" dirty="0"/>
          </a:p>
        </p:txBody>
      </p:sp>
    </p:spTree>
    <p:extLst>
      <p:ext uri="{BB962C8B-B14F-4D97-AF65-F5344CB8AC3E}">
        <p14:creationId xmlns:p14="http://schemas.microsoft.com/office/powerpoint/2010/main" val="408903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210" y="279400"/>
            <a:ext cx="7955580" cy="1320800"/>
          </a:xfrm>
        </p:spPr>
        <p:txBody>
          <a:bodyPr>
            <a:noAutofit/>
          </a:bodyPr>
          <a:lstStyle/>
          <a:p>
            <a:r>
              <a:rPr lang="en-US" dirty="0"/>
              <a:t>History of theory of gravitation</a:t>
            </a:r>
          </a:p>
        </p:txBody>
      </p:sp>
      <p:pic>
        <p:nvPicPr>
          <p:cNvPr id="6" name="Picture 5">
            <a:extLst>
              <a:ext uri="{FF2B5EF4-FFF2-40B4-BE49-F238E27FC236}">
                <a16:creationId xmlns:a16="http://schemas.microsoft.com/office/drawing/2014/main" id="{792EAC6D-EC51-4238-187E-7D3E306074C3}"/>
              </a:ext>
            </a:extLst>
          </p:cNvPr>
          <p:cNvPicPr>
            <a:picLocks noChangeAspect="1"/>
          </p:cNvPicPr>
          <p:nvPr/>
        </p:nvPicPr>
        <p:blipFill>
          <a:blip r:embed="rId3"/>
          <a:stretch>
            <a:fillRect/>
          </a:stretch>
        </p:blipFill>
        <p:spPr>
          <a:xfrm>
            <a:off x="4567687" y="1752600"/>
            <a:ext cx="4419600" cy="2889738"/>
          </a:xfrm>
          <a:prstGeom prst="rect">
            <a:avLst/>
          </a:prstGeom>
        </p:spPr>
      </p:pic>
      <p:sp>
        <p:nvSpPr>
          <p:cNvPr id="9" name="TextBox 8">
            <a:extLst>
              <a:ext uri="{FF2B5EF4-FFF2-40B4-BE49-F238E27FC236}">
                <a16:creationId xmlns:a16="http://schemas.microsoft.com/office/drawing/2014/main" id="{9770898D-1703-9422-EBD7-FE67FD0E731F}"/>
              </a:ext>
            </a:extLst>
          </p:cNvPr>
          <p:cNvSpPr txBox="1"/>
          <p:nvPr/>
        </p:nvSpPr>
        <p:spPr>
          <a:xfrm>
            <a:off x="4453387" y="4794738"/>
            <a:ext cx="4648200" cy="1384995"/>
          </a:xfrm>
          <a:prstGeom prst="rect">
            <a:avLst/>
          </a:prstGeom>
          <a:noFill/>
        </p:spPr>
        <p:txBody>
          <a:bodyPr wrap="square">
            <a:spAutoFit/>
          </a:bodyPr>
          <a:lstStyle/>
          <a:p>
            <a:r>
              <a:rPr lang="en-US" sz="1200" dirty="0"/>
              <a:t>According to early accounts, Newton was inspired to make the connection between falling bodies and astronomical motions when he saw an apple fall from a tree and realized that if the gravitational force could extend above the ground to a tree, it might also reach the Sun. Like many revolutionary discoveries, it was not immediately accepted. Prominent French scientist and philosopher </a:t>
            </a:r>
            <a:r>
              <a:rPr lang="en-US" sz="1200" dirty="0" err="1"/>
              <a:t>Émilie</a:t>
            </a:r>
            <a:r>
              <a:rPr lang="en-US" sz="1200" dirty="0"/>
              <a:t> du Châtelet helped establish Newton's theory in France and mainland Europe.</a:t>
            </a:r>
          </a:p>
        </p:txBody>
      </p:sp>
      <p:sp>
        <p:nvSpPr>
          <p:cNvPr id="11" name="Content Placeholder 10">
            <a:extLst>
              <a:ext uri="{FF2B5EF4-FFF2-40B4-BE49-F238E27FC236}">
                <a16:creationId xmlns:a16="http://schemas.microsoft.com/office/drawing/2014/main" id="{A8B99092-97E1-AB03-3F2D-B106149A3D55}"/>
              </a:ext>
            </a:extLst>
          </p:cNvPr>
          <p:cNvSpPr>
            <a:spLocks noGrp="1"/>
          </p:cNvSpPr>
          <p:nvPr>
            <p:ph idx="1"/>
          </p:nvPr>
        </p:nvSpPr>
        <p:spPr>
          <a:xfrm>
            <a:off x="454325" y="1828800"/>
            <a:ext cx="3996187" cy="4495800"/>
          </a:xfrm>
        </p:spPr>
        <p:txBody>
          <a:bodyPr>
            <a:noAutofit/>
          </a:bodyPr>
          <a:lstStyle/>
          <a:p>
            <a:pPr marL="0" indent="0">
              <a:buNone/>
            </a:pPr>
            <a:r>
              <a:rPr lang="en-US" sz="1400" dirty="0"/>
              <a:t>Aristotle (384–322 BCE) believed that it was the nature of rocks to seek Earth and the nature of fire to seek the Heavens. Brahmagupta (598~665 CE) postulated that Earth was a sphere and that objects possessed a natural affinity for it, falling toward the center from wherever they were located.</a:t>
            </a:r>
          </a:p>
          <a:p>
            <a:pPr marL="0" indent="0" algn="l">
              <a:buNone/>
            </a:pPr>
            <a:r>
              <a:rPr lang="en-US" sz="1400" b="0" i="0" dirty="0">
                <a:solidFill>
                  <a:srgbClr val="424242"/>
                </a:solidFill>
                <a:effectLst/>
              </a:rPr>
              <a:t>The motions of the Sun, our Moon, and the planets have been studied for thousands of years as well. These motions were described with amazing accuracy by Ptolemy (90–168 CE), whose method of epicycles described the paths of the planets as circles within circles. However, there is little evidence that anyone connected the motion of astronomical bodies with the motion of objects falling to Earth—until the seventeenth century.</a:t>
            </a:r>
          </a:p>
          <a:p>
            <a:pPr algn="l"/>
            <a:r>
              <a:rPr lang="en-US" sz="1400" b="0" i="0" dirty="0">
                <a:solidFill>
                  <a:srgbClr val="424242"/>
                </a:solidFill>
                <a:effectLst/>
              </a:rPr>
              <a:t>Nicolaus Copernicus (1473–1543) is generally credited as being the first to challenge Ptolemy’s geocentric (Earth-centered) system and suggest a heliocentric system, in which the Sun is at the center of the solar system. </a:t>
            </a:r>
            <a:endParaRPr lang="en-US" sz="1400" dirty="0"/>
          </a:p>
        </p:txBody>
      </p:sp>
    </p:spTree>
    <p:extLst>
      <p:ext uri="{BB962C8B-B14F-4D97-AF65-F5344CB8AC3E}">
        <p14:creationId xmlns:p14="http://schemas.microsoft.com/office/powerpoint/2010/main" val="2155820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856951-44C7-F69C-16EE-DEF39B6782A2}"/>
              </a:ext>
            </a:extLst>
          </p:cNvPr>
          <p:cNvSpPr>
            <a:spLocks noGrp="1"/>
          </p:cNvSpPr>
          <p:nvPr>
            <p:ph type="title"/>
          </p:nvPr>
        </p:nvSpPr>
        <p:spPr>
          <a:xfrm>
            <a:off x="822960" y="286603"/>
            <a:ext cx="7543800" cy="1450757"/>
          </a:xfrm>
        </p:spPr>
        <p:txBody>
          <a:bodyPr>
            <a:normAutofit/>
          </a:bodyPr>
          <a:lstStyle/>
          <a:p>
            <a:r>
              <a:rPr lang="en-US"/>
              <a:t>History of gravitation – Newton’s contribution </a:t>
            </a:r>
            <a:endParaRPr lang="en-US" dirty="0"/>
          </a:p>
        </p:txBody>
      </p:sp>
      <p:pic>
        <p:nvPicPr>
          <p:cNvPr id="5" name="Picture 4" descr="A diagram of a cone&#10;&#10;Description automatically generated">
            <a:extLst>
              <a:ext uri="{FF2B5EF4-FFF2-40B4-BE49-F238E27FC236}">
                <a16:creationId xmlns:a16="http://schemas.microsoft.com/office/drawing/2014/main" id="{AB00179B-8D15-9A68-F392-DC3B9510055C}"/>
              </a:ext>
            </a:extLst>
          </p:cNvPr>
          <p:cNvPicPr>
            <a:picLocks noChangeAspect="1"/>
          </p:cNvPicPr>
          <p:nvPr/>
        </p:nvPicPr>
        <p:blipFill>
          <a:blip r:embed="rId2"/>
          <a:stretch>
            <a:fillRect/>
          </a:stretch>
        </p:blipFill>
        <p:spPr>
          <a:xfrm>
            <a:off x="807324" y="2226276"/>
            <a:ext cx="2321247" cy="2851096"/>
          </a:xfrm>
          <a:prstGeom prst="rect">
            <a:avLst/>
          </a:prstGeom>
        </p:spPr>
      </p:pic>
      <p:sp>
        <p:nvSpPr>
          <p:cNvPr id="3" name="Content Placeholder 2">
            <a:extLst>
              <a:ext uri="{FF2B5EF4-FFF2-40B4-BE49-F238E27FC236}">
                <a16:creationId xmlns:a16="http://schemas.microsoft.com/office/drawing/2014/main" id="{81CB9746-044B-958C-AE2D-8BF00290A461}"/>
              </a:ext>
            </a:extLst>
          </p:cNvPr>
          <p:cNvSpPr>
            <a:spLocks noGrp="1"/>
          </p:cNvSpPr>
          <p:nvPr>
            <p:ph idx="1"/>
          </p:nvPr>
        </p:nvSpPr>
        <p:spPr>
          <a:xfrm>
            <a:off x="3479799" y="1845734"/>
            <a:ext cx="4886961" cy="4023360"/>
          </a:xfrm>
        </p:spPr>
        <p:txBody>
          <a:bodyPr>
            <a:normAutofit lnSpcReduction="10000"/>
          </a:bodyPr>
          <a:lstStyle/>
          <a:p>
            <a:r>
              <a:rPr lang="en-US" sz="1600" b="0" i="0" dirty="0">
                <a:effectLst/>
              </a:rPr>
              <a:t>This idea was supported by the incredibly precise naked-eye measurements of planetary motions by Tycho Brahe and their analysis by Johannes Kepler and Galileo Galilei. </a:t>
            </a:r>
          </a:p>
          <a:p>
            <a:r>
              <a:rPr lang="en-US" sz="1600" b="0" i="0" dirty="0">
                <a:effectLst/>
              </a:rPr>
              <a:t>Kepler showed that the motion of each planet is an ellipse, and Robert Hooke (the s Hooke who formulated Hooke’s law for springs) intuitively suggested that these motions are due to the planets being attracted to the Sun.</a:t>
            </a:r>
            <a:endParaRPr lang="en-US" sz="1600" dirty="0"/>
          </a:p>
          <a:p>
            <a:r>
              <a:rPr lang="en-US" sz="1600" dirty="0"/>
              <a:t>But Newton was the first to propose an exact mathematical form and to use that form to show that the motion of heavenly bodies should be conic sections—circles, ellipses, parabolas, and hyperbolas. This theoretical prediction was a major triumph—it had been known for some time that moons, planets, and comets follow such paths, but no one had been able to propose a mechanism that caused them to follow these paths and not others.</a:t>
            </a:r>
          </a:p>
          <a:p>
            <a:endParaRPr lang="en-US" sz="1300" dirty="0"/>
          </a:p>
        </p:txBody>
      </p:sp>
      <p:sp>
        <p:nvSpPr>
          <p:cNvPr id="32" name="Rectangle 31">
            <a:extLst>
              <a:ext uri="{FF2B5EF4-FFF2-40B4-BE49-F238E27FC236}">
                <a16:creationId xmlns:a16="http://schemas.microsoft.com/office/drawing/2014/main" id="{77C34054-98F8-4229-885E-04C525969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64B0A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22AAB964-B835-4B93-A1F3-4A30D1F38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4B6668"/>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TextBox 6">
            <a:extLst>
              <a:ext uri="{FF2B5EF4-FFF2-40B4-BE49-F238E27FC236}">
                <a16:creationId xmlns:a16="http://schemas.microsoft.com/office/drawing/2014/main" id="{10BBB448-1E3B-9B65-8EC6-8E7CEFB78FD7}"/>
              </a:ext>
            </a:extLst>
          </p:cNvPr>
          <p:cNvSpPr txBox="1"/>
          <p:nvPr/>
        </p:nvSpPr>
        <p:spPr>
          <a:xfrm>
            <a:off x="304800" y="5368200"/>
            <a:ext cx="3048000" cy="830997"/>
          </a:xfrm>
          <a:prstGeom prst="rect">
            <a:avLst/>
          </a:prstGeom>
          <a:noFill/>
        </p:spPr>
        <p:txBody>
          <a:bodyPr wrap="square">
            <a:spAutoFit/>
          </a:bodyPr>
          <a:lstStyle/>
          <a:p>
            <a:r>
              <a:rPr lang="en-US" sz="1200" dirty="0"/>
              <a:t>All motion caused by an inverse square force is one of the four conic sections and is determined by the energy and direction of the moving body.</a:t>
            </a:r>
          </a:p>
        </p:txBody>
      </p:sp>
    </p:spTree>
    <p:extLst>
      <p:ext uri="{BB962C8B-B14F-4D97-AF65-F5344CB8AC3E}">
        <p14:creationId xmlns:p14="http://schemas.microsoft.com/office/powerpoint/2010/main" val="3755168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453AD6-C0B4-97E9-4031-672500F45ECF}"/>
              </a:ext>
            </a:extLst>
          </p:cNvPr>
          <p:cNvSpPr>
            <a:spLocks noGrp="1"/>
          </p:cNvSpPr>
          <p:nvPr>
            <p:ph type="title"/>
          </p:nvPr>
        </p:nvSpPr>
        <p:spPr>
          <a:xfrm>
            <a:off x="4808763" y="634946"/>
            <a:ext cx="3845379" cy="1450757"/>
          </a:xfrm>
        </p:spPr>
        <p:txBody>
          <a:bodyPr>
            <a:normAutofit/>
          </a:bodyPr>
          <a:lstStyle/>
          <a:p>
            <a:r>
              <a:rPr lang="en-US" dirty="0"/>
              <a:t>Gravitational force: details</a:t>
            </a:r>
          </a:p>
        </p:txBody>
      </p:sp>
      <p:cxnSp>
        <p:nvCxnSpPr>
          <p:cNvPr id="11" name="Straight Connector 10">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E44C2A9-931C-F54A-9198-FD069B358D7F}"/>
                  </a:ext>
                </a:extLst>
              </p:cNvPr>
              <p:cNvSpPr>
                <a:spLocks noGrp="1"/>
              </p:cNvSpPr>
              <p:nvPr>
                <p:ph idx="1"/>
              </p:nvPr>
            </p:nvSpPr>
            <p:spPr>
              <a:xfrm>
                <a:off x="4808763" y="2198914"/>
                <a:ext cx="4106637" cy="4125686"/>
              </a:xfrm>
            </p:spPr>
            <p:txBody>
              <a:bodyPr>
                <a:noAutofit/>
              </a:bodyPr>
              <a:lstStyle/>
              <a:p>
                <a:pPr marL="0" indent="0">
                  <a:buNone/>
                </a:pPr>
                <a:r>
                  <a:rPr lang="en-US" sz="1400" dirty="0"/>
                  <a:t>The gravitational force is always attractive, and it depends only on the masses involved and the distance between them. </a:t>
                </a:r>
              </a:p>
              <a:p>
                <a:pPr marL="0" indent="0">
                  <a:buNone/>
                </a:pPr>
                <a:r>
                  <a:rPr lang="en-US" sz="1400" dirty="0"/>
                  <a:t>Newton’s universal law of gravitation states that every particle in the universe attracts every other particle with a force along a line joining them. </a:t>
                </a:r>
              </a:p>
              <a:p>
                <a:pPr marL="0" indent="0">
                  <a:buNone/>
                </a:pPr>
                <a:r>
                  <a:rPr lang="en-US" sz="1400" dirty="0"/>
                  <a:t>The force is directly proportional to the product of their masses and inversely proportional to the square of the distance between them.</a:t>
                </a:r>
              </a:p>
              <a:p>
                <a:endParaRPr lang="en-US" sz="1400" dirty="0"/>
              </a:p>
              <a:p>
                <a:endParaRPr lang="en-US" sz="1400" dirty="0"/>
              </a:p>
              <a:p>
                <a:endParaRPr lang="en-US" sz="1400" dirty="0"/>
              </a:p>
              <a:p>
                <a:pPr marL="0" indent="0">
                  <a:buNone/>
                </a:pPr>
                <a:r>
                  <a:rPr lang="en-US" sz="1400" dirty="0"/>
                  <a:t>where </a:t>
                </a:r>
                <a14:m>
                  <m:oMath xmlns:m="http://schemas.openxmlformats.org/officeDocument/2006/math">
                    <m:sSub>
                      <m:sSubPr>
                        <m:ctrlPr>
                          <a:rPr lang="en-US" sz="1400" i="1">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𝐹</m:t>
                            </m:r>
                          </m:e>
                        </m:acc>
                      </m:e>
                      <m:sub>
                        <m:r>
                          <a:rPr lang="en-US" sz="1400" i="1">
                            <a:latin typeface="Cambria Math" panose="02040503050406030204" pitchFamily="18" charset="0"/>
                          </a:rPr>
                          <m:t>12</m:t>
                        </m:r>
                      </m:sub>
                    </m:sSub>
                  </m:oMath>
                </a14:m>
                <a:r>
                  <a:rPr lang="en-US" sz="1400" dirty="0"/>
                  <a:t>  </a:t>
                </a:r>
                <a:r>
                  <a:rPr lang="en-US" sz="1400" dirty="0" err="1"/>
                  <a:t>is</a:t>
                </a:r>
                <a:r>
                  <a:rPr lang="en-US" sz="1400" dirty="0"/>
                  <a:t> the force on object 1 exerted by object 2 and </a:t>
                </a:r>
                <a14:m>
                  <m:oMath xmlns:m="http://schemas.openxmlformats.org/officeDocument/2006/math">
                    <m:sSub>
                      <m:sSubPr>
                        <m:ctrlPr>
                          <a:rPr lang="en-US" sz="140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acc>
                          <m:accPr>
                            <m:chr m:val="̂"/>
                            <m:ctrlPr>
                              <a:rPr lang="en-US" sz="1400" i="1" kern="100">
                                <a:effectLst/>
                                <a:latin typeface="Cambria Math" panose="02040503050406030204" pitchFamily="18" charset="0"/>
                                <a:ea typeface="Calibri" panose="020F0502020204030204" pitchFamily="34" charset="0"/>
                                <a:cs typeface="Times New Roman" panose="02020603050405020304" pitchFamily="18" charset="0"/>
                              </a:rPr>
                            </m:ctrlPr>
                          </m:accPr>
                          <m:e>
                            <m:r>
                              <a:rPr lang="en-US" sz="1400" i="1" kern="100">
                                <a:effectLst/>
                                <a:latin typeface="Cambria Math" panose="02040503050406030204" pitchFamily="18" charset="0"/>
                                <a:ea typeface="Calibri" panose="020F0502020204030204" pitchFamily="34" charset="0"/>
                                <a:cs typeface="Times New Roman" panose="02020603050405020304" pitchFamily="18" charset="0"/>
                              </a:rPr>
                              <m:t>𝑟</m:t>
                            </m:r>
                          </m:e>
                        </m:acc>
                      </m:e>
                      <m:sub>
                        <m:r>
                          <a:rPr lang="en-US" sz="1400" i="1" kern="100">
                            <a:effectLst/>
                            <a:latin typeface="Cambria Math" panose="02040503050406030204" pitchFamily="18" charset="0"/>
                            <a:ea typeface="Calibri" panose="020F0502020204030204" pitchFamily="34" charset="0"/>
                            <a:cs typeface="Times New Roman" panose="02020603050405020304" pitchFamily="18" charset="0"/>
                          </a:rPr>
                          <m:t>12</m:t>
                        </m:r>
                      </m:sub>
                    </m:sSub>
                  </m:oMath>
                </a14:m>
                <a:r>
                  <a:rPr lang="en-US" sz="1400" kern="100" dirty="0">
                    <a:cs typeface="Times New Roman" panose="02020603050405020304" pitchFamily="18" charset="0"/>
                  </a:rPr>
                  <a:t> </a:t>
                </a:r>
                <a:r>
                  <a:rPr lang="en-US" sz="1400" b="0" i="0" dirty="0">
                    <a:solidFill>
                      <a:srgbClr val="424242"/>
                    </a:solidFill>
                    <a:effectLst/>
                  </a:rPr>
                  <a:t>is a unit vector that points from object 1 toward object 2.</a:t>
                </a:r>
              </a:p>
            </p:txBody>
          </p:sp>
        </mc:Choice>
        <mc:Fallback xmlns="">
          <p:sp>
            <p:nvSpPr>
              <p:cNvPr id="3" name="Content Placeholder 2">
                <a:extLst>
                  <a:ext uri="{FF2B5EF4-FFF2-40B4-BE49-F238E27FC236}">
                    <a16:creationId xmlns:a16="http://schemas.microsoft.com/office/drawing/2014/main" id="{BE44C2A9-931C-F54A-9198-FD069B358D7F}"/>
                  </a:ext>
                </a:extLst>
              </p:cNvPr>
              <p:cNvSpPr>
                <a:spLocks noGrp="1" noRot="1" noChangeAspect="1" noMove="1" noResize="1" noEditPoints="1" noAdjustHandles="1" noChangeArrowheads="1" noChangeShapeType="1" noTextEdit="1"/>
              </p:cNvSpPr>
              <p:nvPr>
                <p:ph idx="1"/>
              </p:nvPr>
            </p:nvSpPr>
            <p:spPr>
              <a:xfrm>
                <a:off x="4808763" y="2198914"/>
                <a:ext cx="4106637" cy="4125686"/>
              </a:xfrm>
              <a:blipFill>
                <a:blip r:embed="rId2"/>
                <a:stretch>
                  <a:fillRect l="-2671" t="-739" r="-2819"/>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49E8CE"/>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90496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4E55557B-116D-F39D-452E-485B05D51E9C}"/>
              </a:ext>
            </a:extLst>
          </p:cNvPr>
          <p:cNvSpPr txBox="1"/>
          <p:nvPr/>
        </p:nvSpPr>
        <p:spPr>
          <a:xfrm>
            <a:off x="9518" y="3973507"/>
            <a:ext cx="4265124" cy="954107"/>
          </a:xfrm>
          <a:prstGeom prst="rect">
            <a:avLst/>
          </a:prstGeom>
          <a:noFill/>
        </p:spPr>
        <p:txBody>
          <a:bodyPr wrap="square">
            <a:spAutoFit/>
          </a:bodyPr>
          <a:lstStyle/>
          <a:p>
            <a:r>
              <a:rPr lang="en-US" sz="1400" dirty="0"/>
              <a:t>Gravitational attraction is along a line joining the centers of mass of these two bodies. The magnitude of the force is the same on each, consistent with Newton’s third law.</a:t>
            </a:r>
          </a:p>
        </p:txBody>
      </p:sp>
      <p:pic>
        <p:nvPicPr>
          <p:cNvPr id="7" name="Picture 6">
            <a:extLst>
              <a:ext uri="{FF2B5EF4-FFF2-40B4-BE49-F238E27FC236}">
                <a16:creationId xmlns:a16="http://schemas.microsoft.com/office/drawing/2014/main" id="{5FC22D74-B5AE-F0DD-7293-B695796514DA}"/>
              </a:ext>
            </a:extLst>
          </p:cNvPr>
          <p:cNvPicPr>
            <a:picLocks noChangeAspect="1"/>
          </p:cNvPicPr>
          <p:nvPr/>
        </p:nvPicPr>
        <p:blipFill>
          <a:blip r:embed="rId3"/>
          <a:stretch>
            <a:fillRect/>
          </a:stretch>
        </p:blipFill>
        <p:spPr>
          <a:xfrm>
            <a:off x="5880508" y="4648200"/>
            <a:ext cx="1701887" cy="558829"/>
          </a:xfrm>
          <a:prstGeom prst="rect">
            <a:avLst/>
          </a:prstGeom>
        </p:spPr>
      </p:pic>
      <p:pic>
        <p:nvPicPr>
          <p:cNvPr id="10" name="Picture 9">
            <a:extLst>
              <a:ext uri="{FF2B5EF4-FFF2-40B4-BE49-F238E27FC236}">
                <a16:creationId xmlns:a16="http://schemas.microsoft.com/office/drawing/2014/main" id="{CC881167-F2AA-EF14-BB2E-BC7BF2E7E043}"/>
              </a:ext>
            </a:extLst>
          </p:cNvPr>
          <p:cNvPicPr>
            <a:picLocks noChangeAspect="1"/>
          </p:cNvPicPr>
          <p:nvPr/>
        </p:nvPicPr>
        <p:blipFill>
          <a:blip r:embed="rId4"/>
          <a:stretch>
            <a:fillRect/>
          </a:stretch>
        </p:blipFill>
        <p:spPr>
          <a:xfrm>
            <a:off x="489858" y="795829"/>
            <a:ext cx="3584286" cy="2859093"/>
          </a:xfrm>
          <a:prstGeom prst="rect">
            <a:avLst/>
          </a:prstGeom>
        </p:spPr>
      </p:pic>
      <p:sp>
        <p:nvSpPr>
          <p:cNvPr id="16" name="TextBox 15">
            <a:extLst>
              <a:ext uri="{FF2B5EF4-FFF2-40B4-BE49-F238E27FC236}">
                <a16:creationId xmlns:a16="http://schemas.microsoft.com/office/drawing/2014/main" id="{5684A23F-28FA-EFA5-7CA2-4D47D697A2EF}"/>
              </a:ext>
            </a:extLst>
          </p:cNvPr>
          <p:cNvSpPr txBox="1"/>
          <p:nvPr/>
        </p:nvSpPr>
        <p:spPr>
          <a:xfrm>
            <a:off x="-4448" y="5174481"/>
            <a:ext cx="4279090" cy="1169551"/>
          </a:xfrm>
          <a:prstGeom prst="rect">
            <a:avLst/>
          </a:prstGeom>
          <a:solidFill>
            <a:schemeClr val="accent3">
              <a:lumMod val="20000"/>
              <a:lumOff val="80000"/>
            </a:schemeClr>
          </a:solidFill>
        </p:spPr>
        <p:txBody>
          <a:bodyPr wrap="square">
            <a:spAutoFit/>
          </a:bodyPr>
          <a:lstStyle/>
          <a:p>
            <a:r>
              <a:rPr lang="en-US" sz="1400" dirty="0"/>
              <a:t>Note that strictly speaking, Newton’s universal law of gravitation applies to point masses—all the mass is located at one point. But it applies equally to any spherically symmetric objects, where r is the distance between the centers of mass of those objects.</a:t>
            </a:r>
          </a:p>
        </p:txBody>
      </p:sp>
    </p:spTree>
    <p:extLst>
      <p:ext uri="{BB962C8B-B14F-4D97-AF65-F5344CB8AC3E}">
        <p14:creationId xmlns:p14="http://schemas.microsoft.com/office/powerpoint/2010/main" val="2348723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75C47A-39B2-00A9-164F-B7291A51D5B9}"/>
              </a:ext>
            </a:extLst>
          </p:cNvPr>
          <p:cNvSpPr>
            <a:spLocks noGrp="1"/>
          </p:cNvSpPr>
          <p:nvPr>
            <p:ph type="title"/>
          </p:nvPr>
        </p:nvSpPr>
        <p:spPr>
          <a:xfrm>
            <a:off x="4808763" y="634946"/>
            <a:ext cx="3845379" cy="1450757"/>
          </a:xfrm>
        </p:spPr>
        <p:txBody>
          <a:bodyPr>
            <a:normAutofit/>
          </a:bodyPr>
          <a:lstStyle/>
          <a:p>
            <a:r>
              <a:rPr lang="en-US" dirty="0"/>
              <a:t>The Cavendish experiment</a:t>
            </a:r>
          </a:p>
        </p:txBody>
      </p:sp>
      <p:pic>
        <p:nvPicPr>
          <p:cNvPr id="4" name="Picture 3" descr="A diagram of a solar system&#10;&#10;Description automatically generated">
            <a:extLst>
              <a:ext uri="{FF2B5EF4-FFF2-40B4-BE49-F238E27FC236}">
                <a16:creationId xmlns:a16="http://schemas.microsoft.com/office/drawing/2014/main" id="{75F0E5E5-2355-1AC0-A26F-73A87491858F}"/>
              </a:ext>
            </a:extLst>
          </p:cNvPr>
          <p:cNvPicPr>
            <a:picLocks noChangeAspect="1"/>
          </p:cNvPicPr>
          <p:nvPr/>
        </p:nvPicPr>
        <p:blipFill>
          <a:blip r:embed="rId2"/>
          <a:stretch>
            <a:fillRect/>
          </a:stretch>
        </p:blipFill>
        <p:spPr>
          <a:xfrm>
            <a:off x="464458" y="1086789"/>
            <a:ext cx="4088720" cy="3577629"/>
          </a:xfrm>
          <a:prstGeom prst="rect">
            <a:avLst/>
          </a:prstGeom>
        </p:spPr>
      </p:pic>
      <p:cxnSp>
        <p:nvCxnSpPr>
          <p:cNvPr id="18" name="Straight Connector 17">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005CE3A-1B08-7A22-6267-361D196C1E13}"/>
              </a:ext>
            </a:extLst>
          </p:cNvPr>
          <p:cNvSpPr>
            <a:spLocks noGrp="1"/>
          </p:cNvSpPr>
          <p:nvPr>
            <p:ph idx="1"/>
          </p:nvPr>
        </p:nvSpPr>
        <p:spPr>
          <a:xfrm>
            <a:off x="4808763" y="2198914"/>
            <a:ext cx="3845379" cy="2906486"/>
          </a:xfrm>
        </p:spPr>
        <p:txBody>
          <a:bodyPr>
            <a:normAutofit/>
          </a:bodyPr>
          <a:lstStyle/>
          <a:p>
            <a:r>
              <a:rPr lang="en-US" sz="1700" dirty="0"/>
              <a:t>A century after Newton published his law of universal gravitation, Henry Cavendish determined the proportionality constant G by performing a painstaking experiment. He constructed a device similar to that shown on the left, in which small masses are suspended from a wire. Once in equilibrium, two fixed, larger masses are placed symmetrically near the smaller ones. The gravitational attraction creates a torsion (twisting) in the supporting wire that can be measured.</a:t>
            </a:r>
          </a:p>
        </p:txBody>
      </p:sp>
      <p:sp>
        <p:nvSpPr>
          <p:cNvPr id="19" name="Rectangle 18">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FACA7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C66245"/>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933BD3F4-32FA-3748-1EEA-6D8978F4D509}"/>
              </a:ext>
            </a:extLst>
          </p:cNvPr>
          <p:cNvSpPr txBox="1"/>
          <p:nvPr/>
        </p:nvSpPr>
        <p:spPr>
          <a:xfrm>
            <a:off x="17379" y="4981194"/>
            <a:ext cx="4572000" cy="738664"/>
          </a:xfrm>
          <a:prstGeom prst="rect">
            <a:avLst/>
          </a:prstGeom>
          <a:noFill/>
        </p:spPr>
        <p:txBody>
          <a:bodyPr wrap="square">
            <a:spAutoFit/>
          </a:bodyPr>
          <a:lstStyle/>
          <a:p>
            <a:r>
              <a:rPr lang="en-US" sz="1400" dirty="0"/>
              <a:t>Cavendish used an apparatus similar to this to measure the gravitational attraction between two spheres (</a:t>
            </a:r>
            <a:r>
              <a:rPr lang="en-US" sz="1400" i="1" dirty="0"/>
              <a:t>m</a:t>
            </a:r>
            <a:r>
              <a:rPr lang="en-US" sz="1400" dirty="0"/>
              <a:t>) suspended from a wire and two stationary spheres (</a:t>
            </a:r>
            <a:r>
              <a:rPr lang="en-US" sz="1400" i="1" dirty="0"/>
              <a:t>M</a:t>
            </a:r>
            <a:r>
              <a:rPr lang="en-US" sz="1400" dirty="0"/>
              <a:t>). </a:t>
            </a:r>
          </a:p>
        </p:txBody>
      </p:sp>
      <p:pic>
        <p:nvPicPr>
          <p:cNvPr id="7" name="Picture 6">
            <a:extLst>
              <a:ext uri="{FF2B5EF4-FFF2-40B4-BE49-F238E27FC236}">
                <a16:creationId xmlns:a16="http://schemas.microsoft.com/office/drawing/2014/main" id="{F741391E-5076-51E5-404F-E4C8F8DCC6DD}"/>
              </a:ext>
            </a:extLst>
          </p:cNvPr>
          <p:cNvPicPr>
            <a:picLocks noChangeAspect="1"/>
          </p:cNvPicPr>
          <p:nvPr/>
        </p:nvPicPr>
        <p:blipFill>
          <a:blip r:embed="rId3"/>
          <a:stretch>
            <a:fillRect/>
          </a:stretch>
        </p:blipFill>
        <p:spPr>
          <a:xfrm>
            <a:off x="5606642" y="5171884"/>
            <a:ext cx="2249619" cy="615749"/>
          </a:xfrm>
          <a:prstGeom prst="rect">
            <a:avLst/>
          </a:prstGeom>
        </p:spPr>
      </p:pic>
    </p:spTree>
    <p:extLst>
      <p:ext uri="{BB962C8B-B14F-4D97-AF65-F5344CB8AC3E}">
        <p14:creationId xmlns:p14="http://schemas.microsoft.com/office/powerpoint/2010/main" val="2560718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245A7-1F31-C23D-71B4-3B56DACF6901}"/>
              </a:ext>
            </a:extLst>
          </p:cNvPr>
          <p:cNvSpPr>
            <a:spLocks noGrp="1"/>
          </p:cNvSpPr>
          <p:nvPr>
            <p:ph type="title"/>
          </p:nvPr>
        </p:nvSpPr>
        <p:spPr/>
        <p:txBody>
          <a:bodyPr/>
          <a:lstStyle/>
          <a:p>
            <a:r>
              <a:rPr lang="en-US" dirty="0"/>
              <a:t>Example: centripetal acceleration of the Moon</a:t>
            </a:r>
          </a:p>
        </p:txBody>
      </p:sp>
      <p:sp>
        <p:nvSpPr>
          <p:cNvPr id="3" name="Content Placeholder 2">
            <a:extLst>
              <a:ext uri="{FF2B5EF4-FFF2-40B4-BE49-F238E27FC236}">
                <a16:creationId xmlns:a16="http://schemas.microsoft.com/office/drawing/2014/main" id="{D4F4F0EF-6AAB-D18B-F246-116389CF45F3}"/>
              </a:ext>
            </a:extLst>
          </p:cNvPr>
          <p:cNvSpPr>
            <a:spLocks noGrp="1"/>
          </p:cNvSpPr>
          <p:nvPr>
            <p:ph idx="1"/>
          </p:nvPr>
        </p:nvSpPr>
        <p:spPr/>
        <p:txBody>
          <a:bodyPr>
            <a:normAutofit/>
          </a:bodyPr>
          <a:lstStyle/>
          <a:p>
            <a:pPr marL="0" indent="0">
              <a:buNone/>
            </a:pPr>
            <a:r>
              <a:rPr lang="en-US" sz="1400" dirty="0"/>
              <a:t>(a) Find the acceleration due to Earth’s gravity at the distance of the Moon.</a:t>
            </a:r>
          </a:p>
          <a:p>
            <a:pPr marL="0" indent="0">
              <a:buNone/>
            </a:pPr>
            <a:r>
              <a:rPr lang="en-US" sz="1400" dirty="0"/>
              <a:t>(b) Calculate the centripetal acceleration needed to keep the Moon in its orbit (assuming a circular orbit about a fixed Earth), and compare it with the value of the acceleration due to Earth’s gravity that you have just found.</a:t>
            </a:r>
          </a:p>
        </p:txBody>
      </p:sp>
    </p:spTree>
    <p:extLst>
      <p:ext uri="{BB962C8B-B14F-4D97-AF65-F5344CB8AC3E}">
        <p14:creationId xmlns:p14="http://schemas.microsoft.com/office/powerpoint/2010/main" val="4186838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02FB6-DF7A-B0AA-A2D6-BC8EB7C17E27}"/>
              </a:ext>
            </a:extLst>
          </p:cNvPr>
          <p:cNvSpPr>
            <a:spLocks noGrp="1"/>
          </p:cNvSpPr>
          <p:nvPr>
            <p:ph type="title"/>
          </p:nvPr>
        </p:nvSpPr>
        <p:spPr/>
        <p:txBody>
          <a:bodyPr/>
          <a:lstStyle/>
          <a:p>
            <a:r>
              <a:rPr lang="en-US" dirty="0"/>
              <a:t>Weight</a:t>
            </a:r>
          </a:p>
        </p:txBody>
      </p:sp>
      <p:sp>
        <p:nvSpPr>
          <p:cNvPr id="3" name="Content Placeholder 2">
            <a:extLst>
              <a:ext uri="{FF2B5EF4-FFF2-40B4-BE49-F238E27FC236}">
                <a16:creationId xmlns:a16="http://schemas.microsoft.com/office/drawing/2014/main" id="{96CB8AF4-4498-D728-21E2-FAB815ACC2BE}"/>
              </a:ext>
            </a:extLst>
          </p:cNvPr>
          <p:cNvSpPr>
            <a:spLocks noGrp="1"/>
          </p:cNvSpPr>
          <p:nvPr>
            <p:ph idx="1"/>
          </p:nvPr>
        </p:nvSpPr>
        <p:spPr>
          <a:xfrm>
            <a:off x="822959" y="1845734"/>
            <a:ext cx="7543801" cy="592666"/>
          </a:xfrm>
        </p:spPr>
        <p:txBody>
          <a:bodyPr>
            <a:normAutofit/>
          </a:bodyPr>
          <a:lstStyle/>
          <a:p>
            <a:r>
              <a:rPr lang="en-US" sz="1600" dirty="0"/>
              <a:t>Recall that the acceleration due to gravity  </a:t>
            </a:r>
            <a:r>
              <a:rPr lang="en-US" sz="1600" i="1" dirty="0">
                <a:latin typeface="Times New Roman" panose="02020603050405020304" pitchFamily="18" charset="0"/>
                <a:cs typeface="Times New Roman" panose="02020603050405020304" pitchFamily="18" charset="0"/>
              </a:rPr>
              <a:t>g</a:t>
            </a:r>
            <a:r>
              <a:rPr lang="en-US" sz="1600" dirty="0"/>
              <a:t> is about  9.80 m/s</a:t>
            </a:r>
            <a:r>
              <a:rPr lang="en-US" sz="1600" baseline="30000" dirty="0"/>
              <a:t>2 </a:t>
            </a:r>
            <a:r>
              <a:rPr lang="en-US" sz="1600" dirty="0"/>
              <a:t>on Earth. We can now determine why this is so.</a:t>
            </a:r>
          </a:p>
        </p:txBody>
      </p:sp>
      <p:pic>
        <p:nvPicPr>
          <p:cNvPr id="5" name="Picture 4">
            <a:extLst>
              <a:ext uri="{FF2B5EF4-FFF2-40B4-BE49-F238E27FC236}">
                <a16:creationId xmlns:a16="http://schemas.microsoft.com/office/drawing/2014/main" id="{D819B46D-D28C-04A6-5166-B419880D463D}"/>
              </a:ext>
            </a:extLst>
          </p:cNvPr>
          <p:cNvPicPr>
            <a:picLocks noChangeAspect="1"/>
          </p:cNvPicPr>
          <p:nvPr/>
        </p:nvPicPr>
        <p:blipFill>
          <a:blip r:embed="rId2"/>
          <a:stretch>
            <a:fillRect/>
          </a:stretch>
        </p:blipFill>
        <p:spPr>
          <a:xfrm>
            <a:off x="3810000" y="2318369"/>
            <a:ext cx="1371670" cy="666784"/>
          </a:xfrm>
          <a:prstGeom prst="rect">
            <a:avLst/>
          </a:prstGeom>
        </p:spPr>
      </p:pic>
      <p:sp>
        <p:nvSpPr>
          <p:cNvPr id="7" name="TextBox 6">
            <a:extLst>
              <a:ext uri="{FF2B5EF4-FFF2-40B4-BE49-F238E27FC236}">
                <a16:creationId xmlns:a16="http://schemas.microsoft.com/office/drawing/2014/main" id="{3568D063-D1A5-07D9-D2D3-4D5C641EB304}"/>
              </a:ext>
            </a:extLst>
          </p:cNvPr>
          <p:cNvSpPr txBox="1"/>
          <p:nvPr/>
        </p:nvSpPr>
        <p:spPr>
          <a:xfrm>
            <a:off x="822959" y="3099890"/>
            <a:ext cx="7543800" cy="861774"/>
          </a:xfrm>
          <a:prstGeom prst="rect">
            <a:avLst/>
          </a:prstGeom>
          <a:noFill/>
        </p:spPr>
        <p:txBody>
          <a:bodyPr wrap="square">
            <a:spAutoFit/>
          </a:bodyPr>
          <a:lstStyle/>
          <a:p>
            <a:r>
              <a:rPr lang="en-US" sz="1600" dirty="0"/>
              <a:t>where  </a:t>
            </a:r>
            <a:r>
              <a:rPr lang="en-US" sz="1600" i="1" dirty="0">
                <a:latin typeface="Times New Roman" panose="02020603050405020304" pitchFamily="18" charset="0"/>
                <a:cs typeface="Times New Roman" panose="02020603050405020304" pitchFamily="18" charset="0"/>
              </a:rPr>
              <a:t>m</a:t>
            </a:r>
            <a:r>
              <a:rPr lang="en-US" sz="1600" dirty="0"/>
              <a:t> is the mass of the object,  </a:t>
            </a:r>
            <a:r>
              <a:rPr lang="en-US" sz="1600" i="1" dirty="0">
                <a:latin typeface="Times New Roman" panose="02020603050405020304" pitchFamily="18" charset="0"/>
                <a:cs typeface="Times New Roman" panose="02020603050405020304" pitchFamily="18" charset="0"/>
              </a:rPr>
              <a:t>M</a:t>
            </a:r>
            <a:r>
              <a:rPr lang="en-US" sz="1600" dirty="0"/>
              <a:t> is the mass of Earth, and </a:t>
            </a:r>
            <a:r>
              <a:rPr lang="en-US" sz="1600" i="1" dirty="0">
                <a:latin typeface="Times New Roman" panose="02020603050405020304" pitchFamily="18" charset="0"/>
                <a:cs typeface="Times New Roman" panose="02020603050405020304" pitchFamily="18" charset="0"/>
              </a:rPr>
              <a:t> r </a:t>
            </a:r>
            <a:r>
              <a:rPr lang="en-US" sz="1600" dirty="0"/>
              <a:t>is the distance to the center of Earth (the distance between the centers of mass of the object and Earth). The mass  </a:t>
            </a:r>
            <a:r>
              <a:rPr lang="en-US" sz="1600" i="1" dirty="0">
                <a:latin typeface="Times New Roman" panose="02020603050405020304" pitchFamily="18" charset="0"/>
                <a:cs typeface="Times New Roman" panose="02020603050405020304" pitchFamily="18" charset="0"/>
              </a:rPr>
              <a:t>m</a:t>
            </a:r>
            <a:r>
              <a:rPr lang="en-US" sz="1600" dirty="0"/>
              <a:t> of the object cancels, leaving an equation for  g</a:t>
            </a:r>
            <a:r>
              <a:rPr lang="en-US" dirty="0"/>
              <a:t>:</a:t>
            </a:r>
          </a:p>
        </p:txBody>
      </p:sp>
      <p:pic>
        <p:nvPicPr>
          <p:cNvPr id="8" name="Picture 7">
            <a:extLst>
              <a:ext uri="{FF2B5EF4-FFF2-40B4-BE49-F238E27FC236}">
                <a16:creationId xmlns:a16="http://schemas.microsoft.com/office/drawing/2014/main" id="{D0BC8DEA-B4B9-03FC-667F-DCD020F8AC5A}"/>
              </a:ext>
            </a:extLst>
          </p:cNvPr>
          <p:cNvPicPr>
            <a:picLocks noChangeAspect="1"/>
          </p:cNvPicPr>
          <p:nvPr/>
        </p:nvPicPr>
        <p:blipFill>
          <a:blip r:embed="rId3"/>
          <a:stretch>
            <a:fillRect/>
          </a:stretch>
        </p:blipFill>
        <p:spPr>
          <a:xfrm>
            <a:off x="5029200" y="4053839"/>
            <a:ext cx="4038600" cy="2128342"/>
          </a:xfrm>
          <a:prstGeom prst="rect">
            <a:avLst/>
          </a:prstGeom>
        </p:spPr>
      </p:pic>
      <p:pic>
        <p:nvPicPr>
          <p:cNvPr id="10" name="Picture 9">
            <a:extLst>
              <a:ext uri="{FF2B5EF4-FFF2-40B4-BE49-F238E27FC236}">
                <a16:creationId xmlns:a16="http://schemas.microsoft.com/office/drawing/2014/main" id="{05BF4AA8-6308-4F29-5488-5E5946BCEF29}"/>
              </a:ext>
            </a:extLst>
          </p:cNvPr>
          <p:cNvPicPr>
            <a:picLocks noChangeAspect="1"/>
          </p:cNvPicPr>
          <p:nvPr/>
        </p:nvPicPr>
        <p:blipFill>
          <a:blip r:embed="rId4"/>
          <a:stretch>
            <a:fillRect/>
          </a:stretch>
        </p:blipFill>
        <p:spPr>
          <a:xfrm>
            <a:off x="2286000" y="4191000"/>
            <a:ext cx="977950" cy="635033"/>
          </a:xfrm>
          <a:prstGeom prst="rect">
            <a:avLst/>
          </a:prstGeom>
        </p:spPr>
      </p:pic>
      <p:pic>
        <p:nvPicPr>
          <p:cNvPr id="12" name="Picture 11">
            <a:extLst>
              <a:ext uri="{FF2B5EF4-FFF2-40B4-BE49-F238E27FC236}">
                <a16:creationId xmlns:a16="http://schemas.microsoft.com/office/drawing/2014/main" id="{8FDD6470-F7BA-12E9-2F52-42F0C8BAE9B9}"/>
              </a:ext>
            </a:extLst>
          </p:cNvPr>
          <p:cNvPicPr>
            <a:picLocks noChangeAspect="1"/>
          </p:cNvPicPr>
          <p:nvPr/>
        </p:nvPicPr>
        <p:blipFill>
          <a:blip r:embed="rId5"/>
          <a:stretch>
            <a:fillRect/>
          </a:stretch>
        </p:blipFill>
        <p:spPr>
          <a:xfrm>
            <a:off x="183964" y="5451893"/>
            <a:ext cx="3626036" cy="730288"/>
          </a:xfrm>
          <a:prstGeom prst="rect">
            <a:avLst/>
          </a:prstGeom>
        </p:spPr>
      </p:pic>
      <p:pic>
        <p:nvPicPr>
          <p:cNvPr id="14" name="Picture 13">
            <a:extLst>
              <a:ext uri="{FF2B5EF4-FFF2-40B4-BE49-F238E27FC236}">
                <a16:creationId xmlns:a16="http://schemas.microsoft.com/office/drawing/2014/main" id="{DC75153A-7008-736A-83B1-34D6FA2BBFB7}"/>
              </a:ext>
            </a:extLst>
          </p:cNvPr>
          <p:cNvPicPr>
            <a:picLocks noChangeAspect="1"/>
          </p:cNvPicPr>
          <p:nvPr/>
        </p:nvPicPr>
        <p:blipFill>
          <a:blip r:embed="rId6"/>
          <a:stretch>
            <a:fillRect/>
          </a:stretch>
        </p:blipFill>
        <p:spPr>
          <a:xfrm>
            <a:off x="3857597" y="5562600"/>
            <a:ext cx="1085906" cy="387370"/>
          </a:xfrm>
          <a:prstGeom prst="rect">
            <a:avLst/>
          </a:prstGeom>
        </p:spPr>
      </p:pic>
    </p:spTree>
    <p:extLst>
      <p:ext uri="{BB962C8B-B14F-4D97-AF65-F5344CB8AC3E}">
        <p14:creationId xmlns:p14="http://schemas.microsoft.com/office/powerpoint/2010/main" val="4191148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DBA772-5188-58F7-346C-856558781A77}"/>
              </a:ext>
            </a:extLst>
          </p:cNvPr>
          <p:cNvSpPr>
            <a:spLocks noGrp="1"/>
          </p:cNvSpPr>
          <p:nvPr>
            <p:ph type="title"/>
          </p:nvPr>
        </p:nvSpPr>
        <p:spPr>
          <a:xfrm>
            <a:off x="4808763" y="634946"/>
            <a:ext cx="3845379" cy="1450757"/>
          </a:xfrm>
        </p:spPr>
        <p:txBody>
          <a:bodyPr>
            <a:normAutofit/>
          </a:bodyPr>
          <a:lstStyle/>
          <a:p>
            <a:r>
              <a:rPr lang="en-US"/>
              <a:t>Gravitational field</a:t>
            </a:r>
          </a:p>
        </p:txBody>
      </p:sp>
      <p:pic>
        <p:nvPicPr>
          <p:cNvPr id="4" name="Content Placeholder 3" descr="A diagram of a sphere with arrows pointing to the center&#10;&#10;Description automatically generated">
            <a:extLst>
              <a:ext uri="{FF2B5EF4-FFF2-40B4-BE49-F238E27FC236}">
                <a16:creationId xmlns:a16="http://schemas.microsoft.com/office/drawing/2014/main" id="{0ABAC6EA-C629-4202-D63D-27F3316E59C8}"/>
              </a:ext>
            </a:extLst>
          </p:cNvPr>
          <p:cNvPicPr>
            <a:picLocks noChangeAspect="1"/>
          </p:cNvPicPr>
          <p:nvPr/>
        </p:nvPicPr>
        <p:blipFill>
          <a:blip r:embed="rId2"/>
          <a:stretch>
            <a:fillRect/>
          </a:stretch>
        </p:blipFill>
        <p:spPr>
          <a:xfrm>
            <a:off x="436270" y="965624"/>
            <a:ext cx="4088720" cy="4210937"/>
          </a:xfrm>
          <a:prstGeom prst="rect">
            <a:avLst/>
          </a:prstGeom>
        </p:spPr>
      </p:pic>
      <p:cxnSp>
        <p:nvCxnSpPr>
          <p:cNvPr id="30" name="Straight Connector 29">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AF79188A-A48F-5B89-2D40-44AD935EB17A}"/>
              </a:ext>
            </a:extLst>
          </p:cNvPr>
          <p:cNvSpPr>
            <a:spLocks noGrp="1"/>
          </p:cNvSpPr>
          <p:nvPr>
            <p:ph idx="1"/>
          </p:nvPr>
        </p:nvSpPr>
        <p:spPr>
          <a:xfrm>
            <a:off x="4808763" y="2198914"/>
            <a:ext cx="3649437" cy="3670180"/>
          </a:xfrm>
        </p:spPr>
        <p:txBody>
          <a:bodyPr>
            <a:normAutofit/>
          </a:bodyPr>
          <a:lstStyle/>
          <a:p>
            <a:r>
              <a:rPr lang="en-US" sz="1600" dirty="0"/>
              <a:t>We can introduce an idea of gravitational field caused by mass </a:t>
            </a:r>
            <a:r>
              <a:rPr lang="en-US" sz="1600" i="1" dirty="0">
                <a:cs typeface="Times New Roman" panose="02020603050405020304" pitchFamily="18" charset="0"/>
              </a:rPr>
              <a:t>M</a:t>
            </a:r>
            <a:r>
              <a:rPr lang="en-US" sz="1600" dirty="0"/>
              <a:t> as:</a:t>
            </a:r>
          </a:p>
          <a:p>
            <a:endParaRPr lang="en-US" sz="1600" dirty="0"/>
          </a:p>
          <a:p>
            <a:endParaRPr lang="en-US" sz="1600" dirty="0"/>
          </a:p>
          <a:p>
            <a:r>
              <a:rPr lang="en-US" sz="1600" dirty="0"/>
              <a:t>We can picture the field as shown on the left. The lines are directed radially inward and are symmetrically distributed about the mass.</a:t>
            </a:r>
          </a:p>
        </p:txBody>
      </p:sp>
      <p:sp>
        <p:nvSpPr>
          <p:cNvPr id="31" name="Rectangle 30">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F2B889"/>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5F49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1CD696F7-795D-E8BD-7C8A-A8954FFC7CC0}"/>
              </a:ext>
            </a:extLst>
          </p:cNvPr>
          <p:cNvSpPr txBox="1"/>
          <p:nvPr/>
        </p:nvSpPr>
        <p:spPr>
          <a:xfrm>
            <a:off x="486000" y="5270708"/>
            <a:ext cx="4158342" cy="830997"/>
          </a:xfrm>
          <a:prstGeom prst="rect">
            <a:avLst/>
          </a:prstGeom>
          <a:noFill/>
        </p:spPr>
        <p:txBody>
          <a:bodyPr wrap="square">
            <a:spAutoFit/>
          </a:bodyPr>
          <a:lstStyle/>
          <a:p>
            <a:r>
              <a:rPr lang="en-US" sz="1200" dirty="0"/>
              <a:t>A three-dimensional representation of the gravitational field created by mass  </a:t>
            </a:r>
            <a:r>
              <a:rPr lang="en-US" sz="1200" i="1" dirty="0"/>
              <a:t>M</a:t>
            </a:r>
            <a:r>
              <a:rPr lang="en-US" sz="1200" dirty="0"/>
              <a:t>. Note that the lines are uniformly distributed in all directions. (The box has been added only to aid in visualization.)</a:t>
            </a:r>
          </a:p>
        </p:txBody>
      </p:sp>
      <p:pic>
        <p:nvPicPr>
          <p:cNvPr id="10" name="Picture 9">
            <a:extLst>
              <a:ext uri="{FF2B5EF4-FFF2-40B4-BE49-F238E27FC236}">
                <a16:creationId xmlns:a16="http://schemas.microsoft.com/office/drawing/2014/main" id="{FDD8121E-D425-AF47-13B8-6EB20147DF44}"/>
              </a:ext>
            </a:extLst>
          </p:cNvPr>
          <p:cNvPicPr>
            <a:picLocks noChangeAspect="1"/>
          </p:cNvPicPr>
          <p:nvPr/>
        </p:nvPicPr>
        <p:blipFill>
          <a:blip r:embed="rId3"/>
          <a:stretch>
            <a:fillRect/>
          </a:stretch>
        </p:blipFill>
        <p:spPr>
          <a:xfrm>
            <a:off x="5943600" y="2756751"/>
            <a:ext cx="1130358" cy="628682"/>
          </a:xfrm>
          <a:prstGeom prst="rect">
            <a:avLst/>
          </a:prstGeom>
        </p:spPr>
      </p:pic>
    </p:spTree>
    <p:extLst>
      <p:ext uri="{BB962C8B-B14F-4D97-AF65-F5344CB8AC3E}">
        <p14:creationId xmlns:p14="http://schemas.microsoft.com/office/powerpoint/2010/main" val="2508127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5EF865-0DE8-6102-062B-A302C004529A}"/>
              </a:ext>
            </a:extLst>
          </p:cNvPr>
          <p:cNvSpPr>
            <a:spLocks noGrp="1"/>
          </p:cNvSpPr>
          <p:nvPr>
            <p:ph type="title"/>
          </p:nvPr>
        </p:nvSpPr>
        <p:spPr>
          <a:xfrm>
            <a:off x="4808763" y="634946"/>
            <a:ext cx="3845379" cy="1450757"/>
          </a:xfrm>
        </p:spPr>
        <p:txBody>
          <a:bodyPr>
            <a:normAutofit/>
          </a:bodyPr>
          <a:lstStyle/>
          <a:p>
            <a:r>
              <a:rPr lang="en-US" sz="3400"/>
              <a:t>Gravitational potential energy beyond Earth</a:t>
            </a:r>
          </a:p>
        </p:txBody>
      </p:sp>
      <p:pic>
        <p:nvPicPr>
          <p:cNvPr id="4" name="Content Placeholder 3" descr="A diagram of a globe&#10;&#10;Description automatically generated">
            <a:extLst>
              <a:ext uri="{FF2B5EF4-FFF2-40B4-BE49-F238E27FC236}">
                <a16:creationId xmlns:a16="http://schemas.microsoft.com/office/drawing/2014/main" id="{3B4657DB-A8D8-97D6-F979-63F42331916C}"/>
              </a:ext>
            </a:extLst>
          </p:cNvPr>
          <p:cNvPicPr>
            <a:picLocks noChangeAspect="1"/>
          </p:cNvPicPr>
          <p:nvPr/>
        </p:nvPicPr>
        <p:blipFill>
          <a:blip r:embed="rId2"/>
          <a:stretch>
            <a:fillRect/>
          </a:stretch>
        </p:blipFill>
        <p:spPr>
          <a:xfrm>
            <a:off x="482394" y="1277161"/>
            <a:ext cx="4088720" cy="3983636"/>
          </a:xfrm>
          <a:prstGeom prst="rect">
            <a:avLst/>
          </a:prstGeom>
        </p:spPr>
      </p:pic>
      <p:cxnSp>
        <p:nvCxnSpPr>
          <p:cNvPr id="13" name="Straight Connector 12">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EA769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72A4AA"/>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1442F0A3-D689-B1BF-854F-168077AE275C}"/>
              </a:ext>
            </a:extLst>
          </p:cNvPr>
          <p:cNvSpPr txBox="1"/>
          <p:nvPr/>
        </p:nvSpPr>
        <p:spPr>
          <a:xfrm>
            <a:off x="482394" y="5428224"/>
            <a:ext cx="4191000" cy="738664"/>
          </a:xfrm>
          <a:prstGeom prst="rect">
            <a:avLst/>
          </a:prstGeom>
          <a:noFill/>
        </p:spPr>
        <p:txBody>
          <a:bodyPr wrap="square">
            <a:spAutoFit/>
          </a:bodyPr>
          <a:lstStyle/>
          <a:p>
            <a:r>
              <a:rPr lang="en-US" sz="1400" dirty="0"/>
              <a:t>The work integral, which determines the change in potential energy, can be evaluated along the path shown in red.</a:t>
            </a:r>
          </a:p>
        </p:txBody>
      </p:sp>
      <p:pic>
        <p:nvPicPr>
          <p:cNvPr id="23" name="Content Placeholder 22">
            <a:extLst>
              <a:ext uri="{FF2B5EF4-FFF2-40B4-BE49-F238E27FC236}">
                <a16:creationId xmlns:a16="http://schemas.microsoft.com/office/drawing/2014/main" id="{6632BA13-E294-A179-EC34-DE663D3F7396}"/>
              </a:ext>
            </a:extLst>
          </p:cNvPr>
          <p:cNvPicPr>
            <a:picLocks noGrp="1" noChangeAspect="1"/>
          </p:cNvPicPr>
          <p:nvPr>
            <p:ph idx="1"/>
          </p:nvPr>
        </p:nvPicPr>
        <p:blipFill>
          <a:blip r:embed="rId3"/>
          <a:stretch>
            <a:fillRect/>
          </a:stretch>
        </p:blipFill>
        <p:spPr>
          <a:xfrm>
            <a:off x="4782435" y="2776192"/>
            <a:ext cx="3587934" cy="635033"/>
          </a:xfrm>
        </p:spPr>
      </p:pic>
      <p:pic>
        <p:nvPicPr>
          <p:cNvPr id="30" name="Picture 29">
            <a:extLst>
              <a:ext uri="{FF2B5EF4-FFF2-40B4-BE49-F238E27FC236}">
                <a16:creationId xmlns:a16="http://schemas.microsoft.com/office/drawing/2014/main" id="{481779A2-C59B-8102-5DC8-A2948D310C11}"/>
              </a:ext>
            </a:extLst>
          </p:cNvPr>
          <p:cNvPicPr>
            <a:picLocks noChangeAspect="1"/>
          </p:cNvPicPr>
          <p:nvPr/>
        </p:nvPicPr>
        <p:blipFill>
          <a:blip r:embed="rId4"/>
          <a:stretch>
            <a:fillRect/>
          </a:stretch>
        </p:blipFill>
        <p:spPr>
          <a:xfrm>
            <a:off x="6731452" y="3378134"/>
            <a:ext cx="1847945" cy="704886"/>
          </a:xfrm>
          <a:prstGeom prst="rect">
            <a:avLst/>
          </a:prstGeom>
        </p:spPr>
      </p:pic>
      <p:sp>
        <p:nvSpPr>
          <p:cNvPr id="33" name="TextBox 32">
            <a:extLst>
              <a:ext uri="{FF2B5EF4-FFF2-40B4-BE49-F238E27FC236}">
                <a16:creationId xmlns:a16="http://schemas.microsoft.com/office/drawing/2014/main" id="{9D630F40-16D3-061A-77D7-3B3244A59A40}"/>
              </a:ext>
            </a:extLst>
          </p:cNvPr>
          <p:cNvSpPr txBox="1"/>
          <p:nvPr/>
        </p:nvSpPr>
        <p:spPr>
          <a:xfrm>
            <a:off x="4808762" y="4166733"/>
            <a:ext cx="4259037" cy="584775"/>
          </a:xfrm>
          <a:prstGeom prst="rect">
            <a:avLst/>
          </a:prstGeom>
          <a:noFill/>
        </p:spPr>
        <p:txBody>
          <a:bodyPr wrap="square">
            <a:spAutoFit/>
          </a:bodyPr>
          <a:lstStyle/>
          <a:p>
            <a:r>
              <a:rPr lang="en-US" sz="1600" dirty="0"/>
              <a:t>Since                                 we can introduce a simple expression for </a:t>
            </a:r>
            <a:r>
              <a:rPr lang="en-US" sz="1600" i="1" dirty="0">
                <a:latin typeface="Times New Roman" panose="02020603050405020304" pitchFamily="18" charset="0"/>
                <a:cs typeface="Times New Roman" panose="02020603050405020304" pitchFamily="18" charset="0"/>
              </a:rPr>
              <a:t>U</a:t>
            </a:r>
            <a:r>
              <a:rPr lang="en-US" sz="1600" dirty="0"/>
              <a:t>:</a:t>
            </a:r>
          </a:p>
        </p:txBody>
      </p:sp>
      <p:sp>
        <p:nvSpPr>
          <p:cNvPr id="34" name="TextBox 33">
            <a:extLst>
              <a:ext uri="{FF2B5EF4-FFF2-40B4-BE49-F238E27FC236}">
                <a16:creationId xmlns:a16="http://schemas.microsoft.com/office/drawing/2014/main" id="{C7EF3177-05CE-70BA-ACA3-196C746BD6B0}"/>
              </a:ext>
            </a:extLst>
          </p:cNvPr>
          <p:cNvSpPr txBox="1"/>
          <p:nvPr/>
        </p:nvSpPr>
        <p:spPr>
          <a:xfrm>
            <a:off x="4876800" y="2182328"/>
            <a:ext cx="3702597" cy="584775"/>
          </a:xfrm>
          <a:prstGeom prst="rect">
            <a:avLst/>
          </a:prstGeom>
          <a:noFill/>
        </p:spPr>
        <p:txBody>
          <a:bodyPr wrap="square" rtlCol="0">
            <a:spAutoFit/>
          </a:bodyPr>
          <a:lstStyle/>
          <a:p>
            <a:r>
              <a:rPr lang="en-US" sz="1600" dirty="0"/>
              <a:t>Starting from the definition of potential energy</a:t>
            </a:r>
          </a:p>
        </p:txBody>
      </p:sp>
      <p:pic>
        <p:nvPicPr>
          <p:cNvPr id="36" name="Picture 35">
            <a:extLst>
              <a:ext uri="{FF2B5EF4-FFF2-40B4-BE49-F238E27FC236}">
                <a16:creationId xmlns:a16="http://schemas.microsoft.com/office/drawing/2014/main" id="{E4E18B37-186E-811E-A08C-1E9C3824C5B7}"/>
              </a:ext>
            </a:extLst>
          </p:cNvPr>
          <p:cNvPicPr>
            <a:picLocks noChangeAspect="1"/>
          </p:cNvPicPr>
          <p:nvPr/>
        </p:nvPicPr>
        <p:blipFill>
          <a:blip r:embed="rId5"/>
          <a:stretch>
            <a:fillRect/>
          </a:stretch>
        </p:blipFill>
        <p:spPr>
          <a:xfrm>
            <a:off x="5388179" y="4211680"/>
            <a:ext cx="1339919" cy="273064"/>
          </a:xfrm>
          <a:prstGeom prst="rect">
            <a:avLst/>
          </a:prstGeom>
        </p:spPr>
      </p:pic>
      <p:pic>
        <p:nvPicPr>
          <p:cNvPr id="38" name="Picture 37">
            <a:extLst>
              <a:ext uri="{FF2B5EF4-FFF2-40B4-BE49-F238E27FC236}">
                <a16:creationId xmlns:a16="http://schemas.microsoft.com/office/drawing/2014/main" id="{77437623-6D4A-F103-3E7B-49D60AFD84F8}"/>
              </a:ext>
            </a:extLst>
          </p:cNvPr>
          <p:cNvPicPr>
            <a:picLocks noChangeAspect="1"/>
          </p:cNvPicPr>
          <p:nvPr/>
        </p:nvPicPr>
        <p:blipFill>
          <a:blip r:embed="rId6"/>
          <a:stretch>
            <a:fillRect/>
          </a:stretch>
        </p:blipFill>
        <p:spPr>
          <a:xfrm>
            <a:off x="5867400" y="5099614"/>
            <a:ext cx="1530429" cy="590580"/>
          </a:xfrm>
          <a:prstGeom prst="rect">
            <a:avLst/>
          </a:prstGeom>
        </p:spPr>
      </p:pic>
    </p:spTree>
    <p:extLst>
      <p:ext uri="{BB962C8B-B14F-4D97-AF65-F5344CB8AC3E}">
        <p14:creationId xmlns:p14="http://schemas.microsoft.com/office/powerpoint/2010/main" val="3469261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49008-D375-23D4-73D5-3A1292E7F7FD}"/>
              </a:ext>
            </a:extLst>
          </p:cNvPr>
          <p:cNvSpPr>
            <a:spLocks noGrp="1"/>
          </p:cNvSpPr>
          <p:nvPr>
            <p:ph type="title"/>
          </p:nvPr>
        </p:nvSpPr>
        <p:spPr/>
        <p:txBody>
          <a:bodyPr/>
          <a:lstStyle/>
          <a:p>
            <a:r>
              <a:rPr lang="en-US" dirty="0"/>
              <a:t>Escape velocity</a:t>
            </a:r>
          </a:p>
        </p:txBody>
      </p:sp>
      <p:sp>
        <p:nvSpPr>
          <p:cNvPr id="3" name="Content Placeholder 2">
            <a:extLst>
              <a:ext uri="{FF2B5EF4-FFF2-40B4-BE49-F238E27FC236}">
                <a16:creationId xmlns:a16="http://schemas.microsoft.com/office/drawing/2014/main" id="{4464055D-9101-0936-97DB-9F960FE0137E}"/>
              </a:ext>
            </a:extLst>
          </p:cNvPr>
          <p:cNvSpPr>
            <a:spLocks noGrp="1"/>
          </p:cNvSpPr>
          <p:nvPr>
            <p:ph idx="1"/>
          </p:nvPr>
        </p:nvSpPr>
        <p:spPr/>
        <p:txBody>
          <a:bodyPr>
            <a:normAutofit/>
          </a:bodyPr>
          <a:lstStyle/>
          <a:p>
            <a:r>
              <a:rPr lang="en-US" sz="1600" dirty="0"/>
              <a:t>Escape velocity is the minimum initial velocity of an object that is required to escape the surface of a planet (or any large body like a moon) and never return. As usual, we assume no energy lost to an atmosphere, should there be any. </a:t>
            </a:r>
          </a:p>
          <a:p>
            <a:endParaRPr lang="en-US" sz="1600" dirty="0"/>
          </a:p>
          <a:p>
            <a:pPr marL="0" indent="0">
              <a:buNone/>
            </a:pPr>
            <a:endParaRPr lang="en-US" sz="1600" dirty="0"/>
          </a:p>
          <a:p>
            <a:pPr marL="0" indent="0">
              <a:buNone/>
            </a:pPr>
            <a:r>
              <a:rPr lang="en-US" sz="1600" dirty="0"/>
              <a:t>Solving for the escape velocity,</a:t>
            </a:r>
          </a:p>
        </p:txBody>
      </p:sp>
      <p:pic>
        <p:nvPicPr>
          <p:cNvPr id="5" name="Picture 4">
            <a:extLst>
              <a:ext uri="{FF2B5EF4-FFF2-40B4-BE49-F238E27FC236}">
                <a16:creationId xmlns:a16="http://schemas.microsoft.com/office/drawing/2014/main" id="{C3FFB17A-5E94-CA12-7E61-9A38322C8EEB}"/>
              </a:ext>
            </a:extLst>
          </p:cNvPr>
          <p:cNvPicPr>
            <a:picLocks noChangeAspect="1"/>
          </p:cNvPicPr>
          <p:nvPr/>
        </p:nvPicPr>
        <p:blipFill>
          <a:blip r:embed="rId2"/>
          <a:stretch>
            <a:fillRect/>
          </a:stretch>
        </p:blipFill>
        <p:spPr>
          <a:xfrm>
            <a:off x="2895600" y="2667000"/>
            <a:ext cx="3810196" cy="666784"/>
          </a:xfrm>
          <a:prstGeom prst="rect">
            <a:avLst/>
          </a:prstGeom>
        </p:spPr>
      </p:pic>
      <p:pic>
        <p:nvPicPr>
          <p:cNvPr id="7" name="Picture 6">
            <a:extLst>
              <a:ext uri="{FF2B5EF4-FFF2-40B4-BE49-F238E27FC236}">
                <a16:creationId xmlns:a16="http://schemas.microsoft.com/office/drawing/2014/main" id="{B72611BE-91B0-5F42-5C79-B454898B74DE}"/>
              </a:ext>
            </a:extLst>
          </p:cNvPr>
          <p:cNvPicPr>
            <a:picLocks noChangeAspect="1"/>
          </p:cNvPicPr>
          <p:nvPr/>
        </p:nvPicPr>
        <p:blipFill>
          <a:blip r:embed="rId3"/>
          <a:stretch>
            <a:fillRect/>
          </a:stretch>
        </p:blipFill>
        <p:spPr>
          <a:xfrm>
            <a:off x="4191000" y="3857414"/>
            <a:ext cx="1466925" cy="704886"/>
          </a:xfrm>
          <a:prstGeom prst="rect">
            <a:avLst/>
          </a:prstGeom>
        </p:spPr>
      </p:pic>
    </p:spTree>
    <p:extLst>
      <p:ext uri="{BB962C8B-B14F-4D97-AF65-F5344CB8AC3E}">
        <p14:creationId xmlns:p14="http://schemas.microsoft.com/office/powerpoint/2010/main" val="473410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D6E37-F881-5C56-BBE8-8956B743709A}"/>
              </a:ext>
            </a:extLst>
          </p:cNvPr>
          <p:cNvSpPr>
            <a:spLocks noGrp="1"/>
          </p:cNvSpPr>
          <p:nvPr>
            <p:ph type="title"/>
          </p:nvPr>
        </p:nvSpPr>
        <p:spPr/>
        <p:txBody>
          <a:bodyPr/>
          <a:lstStyle/>
          <a:p>
            <a:r>
              <a:rPr lang="en-US" dirty="0"/>
              <a:t>Energy and gravitationally bound objects</a:t>
            </a:r>
          </a:p>
        </p:txBody>
      </p:sp>
      <p:sp>
        <p:nvSpPr>
          <p:cNvPr id="3" name="Content Placeholder 2">
            <a:extLst>
              <a:ext uri="{FF2B5EF4-FFF2-40B4-BE49-F238E27FC236}">
                <a16:creationId xmlns:a16="http://schemas.microsoft.com/office/drawing/2014/main" id="{B0D4B2D3-B3FE-E055-3711-19931A83F77E}"/>
              </a:ext>
            </a:extLst>
          </p:cNvPr>
          <p:cNvSpPr>
            <a:spLocks noGrp="1"/>
          </p:cNvSpPr>
          <p:nvPr>
            <p:ph idx="1"/>
          </p:nvPr>
        </p:nvSpPr>
        <p:spPr/>
        <p:txBody>
          <a:bodyPr/>
          <a:lstStyle/>
          <a:p>
            <a:r>
              <a:rPr lang="en-US" dirty="0">
                <a:solidFill>
                  <a:srgbClr val="424242"/>
                </a:solidFill>
                <a:latin typeface="Neue Helvetica W01"/>
              </a:rPr>
              <a:t>E</a:t>
            </a:r>
            <a:r>
              <a:rPr lang="en-US" b="0" i="0" dirty="0">
                <a:solidFill>
                  <a:srgbClr val="424242"/>
                </a:solidFill>
                <a:effectLst/>
                <a:latin typeface="Neue Helvetica W01"/>
              </a:rPr>
              <a:t>scape velocity can be defined as the initial velocity of an object that can escape the surface of a moon or planet. More generally, it is the speed at </a:t>
            </a:r>
            <a:r>
              <a:rPr lang="en-US" b="0" i="1" dirty="0">
                <a:solidFill>
                  <a:srgbClr val="424242"/>
                </a:solidFill>
                <a:effectLst/>
                <a:latin typeface="Neue Helvetica W01"/>
              </a:rPr>
              <a:t>any</a:t>
            </a:r>
            <a:r>
              <a:rPr lang="en-US" b="0" i="0" dirty="0">
                <a:solidFill>
                  <a:srgbClr val="424242"/>
                </a:solidFill>
                <a:effectLst/>
                <a:latin typeface="Neue Helvetica W01"/>
              </a:rPr>
              <a:t> position such that the </a:t>
            </a:r>
            <a:r>
              <a:rPr lang="en-US" b="0" i="1" dirty="0">
                <a:solidFill>
                  <a:srgbClr val="424242"/>
                </a:solidFill>
                <a:effectLst/>
                <a:latin typeface="Neue Helvetica W01"/>
              </a:rPr>
              <a:t>total</a:t>
            </a:r>
            <a:r>
              <a:rPr lang="en-US" b="0" i="0" dirty="0">
                <a:solidFill>
                  <a:srgbClr val="424242"/>
                </a:solidFill>
                <a:effectLst/>
                <a:latin typeface="Neue Helvetica W01"/>
              </a:rPr>
              <a:t> energy is zero. </a:t>
            </a:r>
          </a:p>
          <a:p>
            <a:r>
              <a:rPr lang="en-US" b="0" i="0" dirty="0">
                <a:solidFill>
                  <a:srgbClr val="424242"/>
                </a:solidFill>
                <a:effectLst/>
                <a:latin typeface="Neue Helvetica W01"/>
              </a:rPr>
              <a:t>If the total energy is zero or greater, the object escapes. </a:t>
            </a:r>
          </a:p>
          <a:p>
            <a:r>
              <a:rPr lang="en-US" b="0" i="0" dirty="0">
                <a:solidFill>
                  <a:srgbClr val="424242"/>
                </a:solidFill>
                <a:effectLst/>
                <a:latin typeface="Neue Helvetica W01"/>
              </a:rPr>
              <a:t>On the other hand, if the total energy is negative, then the kinetic energy must reach zero at some finite value of </a:t>
            </a:r>
            <a:r>
              <a:rPr lang="en-US" b="0" i="1" dirty="0">
                <a:solidFill>
                  <a:srgbClr val="424242"/>
                </a:solidFill>
                <a:effectLst/>
                <a:latin typeface="Neue Helvetica W01"/>
              </a:rPr>
              <a:t>r</a:t>
            </a:r>
            <a:r>
              <a:rPr lang="en-US" b="0" i="0" dirty="0">
                <a:solidFill>
                  <a:srgbClr val="424242"/>
                </a:solidFill>
                <a:effectLst/>
                <a:latin typeface="Neue Helvetica W01"/>
              </a:rPr>
              <a:t>, where </a:t>
            </a:r>
            <a:r>
              <a:rPr lang="en-US" b="0" i="1" dirty="0">
                <a:solidFill>
                  <a:srgbClr val="424242"/>
                </a:solidFill>
                <a:effectLst/>
                <a:latin typeface="Neue Helvetica W01"/>
              </a:rPr>
              <a:t>U</a:t>
            </a:r>
            <a:r>
              <a:rPr lang="en-US" b="0" i="0" dirty="0">
                <a:solidFill>
                  <a:srgbClr val="424242"/>
                </a:solidFill>
                <a:effectLst/>
                <a:latin typeface="Neue Helvetica W01"/>
              </a:rPr>
              <a:t> is negative and equal to the total energy. The object can never exceed this finite distance from </a:t>
            </a:r>
            <a:r>
              <a:rPr lang="en-US" b="0" i="1" dirty="0">
                <a:solidFill>
                  <a:srgbClr val="424242"/>
                </a:solidFill>
                <a:effectLst/>
                <a:latin typeface="Neue Helvetica W01"/>
              </a:rPr>
              <a:t>M</a:t>
            </a:r>
            <a:r>
              <a:rPr lang="en-US" b="0" i="0" dirty="0">
                <a:solidFill>
                  <a:srgbClr val="424242"/>
                </a:solidFill>
                <a:effectLst/>
                <a:latin typeface="Neue Helvetica W01"/>
              </a:rPr>
              <a:t>, since to do so would require the kinetic energy to become negative, which is not possible. We say </a:t>
            </a:r>
            <a:r>
              <a:rPr lang="en-US" b="0" i="1" dirty="0">
                <a:solidFill>
                  <a:srgbClr val="424242"/>
                </a:solidFill>
                <a:effectLst/>
                <a:latin typeface="Neue Helvetica W01"/>
              </a:rPr>
              <a:t>m</a:t>
            </a:r>
            <a:r>
              <a:rPr lang="en-US" b="0" i="0" dirty="0">
                <a:solidFill>
                  <a:srgbClr val="424242"/>
                </a:solidFill>
                <a:effectLst/>
                <a:latin typeface="Neue Helvetica W01"/>
              </a:rPr>
              <a:t> is </a:t>
            </a:r>
            <a:r>
              <a:rPr lang="en-US" b="1" i="0" dirty="0">
                <a:solidFill>
                  <a:srgbClr val="424242"/>
                </a:solidFill>
                <a:effectLst/>
                <a:latin typeface="Neue Helvetica W01"/>
              </a:rPr>
              <a:t>gravitationally bound</a:t>
            </a:r>
            <a:r>
              <a:rPr lang="en-US" b="0" i="0" dirty="0">
                <a:solidFill>
                  <a:srgbClr val="424242"/>
                </a:solidFill>
                <a:effectLst/>
                <a:latin typeface="Neue Helvetica W01"/>
              </a:rPr>
              <a:t> to </a:t>
            </a:r>
            <a:r>
              <a:rPr lang="en-US" b="0" i="1" dirty="0">
                <a:solidFill>
                  <a:srgbClr val="424242"/>
                </a:solidFill>
                <a:effectLst/>
                <a:latin typeface="Neue Helvetica W01"/>
              </a:rPr>
              <a:t>M</a:t>
            </a:r>
            <a:r>
              <a:rPr lang="en-US" b="0" i="0" dirty="0">
                <a:solidFill>
                  <a:srgbClr val="424242"/>
                </a:solidFill>
                <a:effectLst/>
                <a:latin typeface="Neue Helvetica W01"/>
              </a:rPr>
              <a:t>.</a:t>
            </a:r>
            <a:endParaRPr lang="en-US" dirty="0"/>
          </a:p>
        </p:txBody>
      </p:sp>
    </p:spTree>
    <p:extLst>
      <p:ext uri="{BB962C8B-B14F-4D97-AF65-F5344CB8AC3E}">
        <p14:creationId xmlns:p14="http://schemas.microsoft.com/office/powerpoint/2010/main" val="3856851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589383-95BA-3F2D-91FE-509514DE7E72}"/>
              </a:ext>
            </a:extLst>
          </p:cNvPr>
          <p:cNvSpPr>
            <a:spLocks noGrp="1"/>
          </p:cNvSpPr>
          <p:nvPr>
            <p:ph type="title"/>
          </p:nvPr>
        </p:nvSpPr>
        <p:spPr>
          <a:xfrm>
            <a:off x="4808763" y="634946"/>
            <a:ext cx="3845379" cy="1450757"/>
          </a:xfrm>
        </p:spPr>
        <p:txBody>
          <a:bodyPr>
            <a:normAutofit/>
          </a:bodyPr>
          <a:lstStyle/>
          <a:p>
            <a:r>
              <a:rPr lang="en-US" dirty="0"/>
              <a:t>Planetary orbits</a:t>
            </a:r>
          </a:p>
        </p:txBody>
      </p:sp>
      <p:pic>
        <p:nvPicPr>
          <p:cNvPr id="4" name="Content Placeholder 3" descr="A satellite on a planet&#10;&#10;Description automatically generated with medium confidence">
            <a:extLst>
              <a:ext uri="{FF2B5EF4-FFF2-40B4-BE49-F238E27FC236}">
                <a16:creationId xmlns:a16="http://schemas.microsoft.com/office/drawing/2014/main" id="{B1142EB0-1EC9-9629-38BA-831E1A084FE0}"/>
              </a:ext>
            </a:extLst>
          </p:cNvPr>
          <p:cNvPicPr>
            <a:picLocks noChangeAspect="1"/>
          </p:cNvPicPr>
          <p:nvPr/>
        </p:nvPicPr>
        <p:blipFill>
          <a:blip r:embed="rId2"/>
          <a:stretch>
            <a:fillRect/>
          </a:stretch>
        </p:blipFill>
        <p:spPr>
          <a:xfrm>
            <a:off x="482394" y="1224619"/>
            <a:ext cx="4088720" cy="4088720"/>
          </a:xfrm>
          <a:prstGeom prst="rect">
            <a:avLst/>
          </a:prstGeom>
        </p:spPr>
      </p:pic>
      <p:cxnSp>
        <p:nvCxnSpPr>
          <p:cNvPr id="13" name="Straight Connector 12">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793FAC3-33F5-E57D-6064-185D06D0BCD2}"/>
              </a:ext>
            </a:extLst>
          </p:cNvPr>
          <p:cNvSpPr>
            <a:spLocks noGrp="1"/>
          </p:cNvSpPr>
          <p:nvPr>
            <p:ph idx="1"/>
          </p:nvPr>
        </p:nvSpPr>
        <p:spPr>
          <a:xfrm>
            <a:off x="4808763" y="2198914"/>
            <a:ext cx="3845379" cy="3670180"/>
          </a:xfrm>
        </p:spPr>
        <p:txBody>
          <a:bodyPr>
            <a:normAutofit/>
          </a:bodyPr>
          <a:lstStyle/>
          <a:p>
            <a:r>
              <a:rPr lang="en-US" sz="1600" dirty="0"/>
              <a:t>For a satellite of mass </a:t>
            </a:r>
            <a:r>
              <a:rPr lang="en-US" sz="1600" i="1" dirty="0">
                <a:latin typeface="Times New Roman" panose="02020603050405020304" pitchFamily="18" charset="0"/>
                <a:cs typeface="Times New Roman" panose="02020603050405020304" pitchFamily="18" charset="0"/>
              </a:rPr>
              <a:t>m</a:t>
            </a:r>
            <a:r>
              <a:rPr lang="en-US" sz="1600" dirty="0"/>
              <a:t> in a circular orbit about Earth at distance</a:t>
            </a:r>
            <a:r>
              <a:rPr lang="en-US" sz="1600" i="1" dirty="0">
                <a:latin typeface="Times New Roman" panose="02020603050405020304" pitchFamily="18" charset="0"/>
                <a:cs typeface="Times New Roman" panose="02020603050405020304" pitchFamily="18" charset="0"/>
              </a:rPr>
              <a:t> r </a:t>
            </a:r>
            <a:r>
              <a:rPr lang="en-US" sz="1600" dirty="0"/>
              <a:t>from the center of Earth </a:t>
            </a:r>
          </a:p>
          <a:p>
            <a:endParaRPr lang="en-US" sz="1600" dirty="0"/>
          </a:p>
          <a:p>
            <a:endParaRPr lang="en-US" sz="1600" dirty="0"/>
          </a:p>
          <a:p>
            <a:pPr marL="0" indent="0">
              <a:buNone/>
            </a:pPr>
            <a:r>
              <a:rPr lang="en-US" sz="1600" dirty="0"/>
              <a:t>Solving for the speed of the orbit and orbital period:</a:t>
            </a:r>
          </a:p>
        </p:txBody>
      </p:sp>
      <p:sp>
        <p:nvSpPr>
          <p:cNvPr id="15" name="Rectangle 14">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99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7A96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EA9F4F65-2A85-0F7D-905A-28CCD131DAD1}"/>
              </a:ext>
            </a:extLst>
          </p:cNvPr>
          <p:cNvSpPr txBox="1"/>
          <p:nvPr/>
        </p:nvSpPr>
        <p:spPr>
          <a:xfrm>
            <a:off x="304800" y="5407429"/>
            <a:ext cx="4572000" cy="461665"/>
          </a:xfrm>
          <a:prstGeom prst="rect">
            <a:avLst/>
          </a:prstGeom>
          <a:noFill/>
        </p:spPr>
        <p:txBody>
          <a:bodyPr wrap="square">
            <a:spAutoFit/>
          </a:bodyPr>
          <a:lstStyle/>
          <a:p>
            <a:r>
              <a:rPr lang="en-US" sz="1200" dirty="0"/>
              <a:t>A satellite of mass </a:t>
            </a:r>
            <a:r>
              <a:rPr lang="en-US" sz="1200" i="1" dirty="0">
                <a:latin typeface="Times New Roman" panose="02020603050405020304" pitchFamily="18" charset="0"/>
                <a:cs typeface="Times New Roman" panose="02020603050405020304" pitchFamily="18" charset="0"/>
              </a:rPr>
              <a:t>m</a:t>
            </a:r>
            <a:r>
              <a:rPr lang="en-US" sz="1200" dirty="0"/>
              <a:t> orbiting at radius </a:t>
            </a:r>
            <a:r>
              <a:rPr lang="en-US" sz="1200" i="1" dirty="0">
                <a:latin typeface="Times New Roman" panose="02020603050405020304" pitchFamily="18" charset="0"/>
                <a:cs typeface="Times New Roman" panose="02020603050405020304" pitchFamily="18" charset="0"/>
              </a:rPr>
              <a:t>r </a:t>
            </a:r>
            <a:r>
              <a:rPr lang="en-US" sz="1200" dirty="0"/>
              <a:t>from the center of Earth. The gravitational force supplies the centripetal acceleration.</a:t>
            </a:r>
          </a:p>
        </p:txBody>
      </p:sp>
      <p:pic>
        <p:nvPicPr>
          <p:cNvPr id="9" name="Picture 8">
            <a:extLst>
              <a:ext uri="{FF2B5EF4-FFF2-40B4-BE49-F238E27FC236}">
                <a16:creationId xmlns:a16="http://schemas.microsoft.com/office/drawing/2014/main" id="{5C11ED9A-5C1D-CEFC-4C59-BA7239F190CB}"/>
              </a:ext>
            </a:extLst>
          </p:cNvPr>
          <p:cNvPicPr>
            <a:picLocks noChangeAspect="1"/>
          </p:cNvPicPr>
          <p:nvPr/>
        </p:nvPicPr>
        <p:blipFill>
          <a:blip r:embed="rId3"/>
          <a:stretch>
            <a:fillRect/>
          </a:stretch>
        </p:blipFill>
        <p:spPr>
          <a:xfrm>
            <a:off x="5410200" y="3095608"/>
            <a:ext cx="2406774" cy="666784"/>
          </a:xfrm>
          <a:prstGeom prst="rect">
            <a:avLst/>
          </a:prstGeom>
        </p:spPr>
      </p:pic>
      <p:pic>
        <p:nvPicPr>
          <p:cNvPr id="12" name="Picture 11">
            <a:extLst>
              <a:ext uri="{FF2B5EF4-FFF2-40B4-BE49-F238E27FC236}">
                <a16:creationId xmlns:a16="http://schemas.microsoft.com/office/drawing/2014/main" id="{71CBB63A-6ECF-C0A7-354C-2BB539AAFFA5}"/>
              </a:ext>
            </a:extLst>
          </p:cNvPr>
          <p:cNvPicPr>
            <a:picLocks noChangeAspect="1"/>
          </p:cNvPicPr>
          <p:nvPr/>
        </p:nvPicPr>
        <p:blipFill>
          <a:blip r:embed="rId4"/>
          <a:stretch>
            <a:fillRect/>
          </a:stretch>
        </p:blipFill>
        <p:spPr>
          <a:xfrm>
            <a:off x="5909084" y="4347317"/>
            <a:ext cx="1644735" cy="742988"/>
          </a:xfrm>
          <a:prstGeom prst="rect">
            <a:avLst/>
          </a:prstGeom>
        </p:spPr>
      </p:pic>
      <p:pic>
        <p:nvPicPr>
          <p:cNvPr id="16" name="Picture 15">
            <a:extLst>
              <a:ext uri="{FF2B5EF4-FFF2-40B4-BE49-F238E27FC236}">
                <a16:creationId xmlns:a16="http://schemas.microsoft.com/office/drawing/2014/main" id="{2FDF9893-36E8-5FB9-794C-2E59BFAFA799}"/>
              </a:ext>
            </a:extLst>
          </p:cNvPr>
          <p:cNvPicPr>
            <a:picLocks noChangeAspect="1"/>
          </p:cNvPicPr>
          <p:nvPr/>
        </p:nvPicPr>
        <p:blipFill>
          <a:blip r:embed="rId5"/>
          <a:stretch>
            <a:fillRect/>
          </a:stretch>
        </p:blipFill>
        <p:spPr>
          <a:xfrm>
            <a:off x="5915435" y="5208481"/>
            <a:ext cx="1638384" cy="933498"/>
          </a:xfrm>
          <a:prstGeom prst="rect">
            <a:avLst/>
          </a:prstGeom>
        </p:spPr>
      </p:pic>
    </p:spTree>
    <p:extLst>
      <p:ext uri="{BB962C8B-B14F-4D97-AF65-F5344CB8AC3E}">
        <p14:creationId xmlns:p14="http://schemas.microsoft.com/office/powerpoint/2010/main" val="2452413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5AC5FA-7EFC-8228-7CA7-203C9DD52A82}"/>
              </a:ext>
            </a:extLst>
          </p:cNvPr>
          <p:cNvSpPr>
            <a:spLocks noGrp="1"/>
          </p:cNvSpPr>
          <p:nvPr>
            <p:ph type="title"/>
          </p:nvPr>
        </p:nvSpPr>
        <p:spPr>
          <a:xfrm>
            <a:off x="822960" y="286603"/>
            <a:ext cx="7543800" cy="1450757"/>
          </a:xfrm>
        </p:spPr>
        <p:txBody>
          <a:bodyPr>
            <a:normAutofit/>
          </a:bodyPr>
          <a:lstStyle/>
          <a:p>
            <a:r>
              <a:rPr lang="en-US" dirty="0"/>
              <a:t>Kepler’s laws of planetary motion</a:t>
            </a:r>
          </a:p>
        </p:txBody>
      </p:sp>
      <p:pic>
        <p:nvPicPr>
          <p:cNvPr id="5" name="Picture 4">
            <a:extLst>
              <a:ext uri="{FF2B5EF4-FFF2-40B4-BE49-F238E27FC236}">
                <a16:creationId xmlns:a16="http://schemas.microsoft.com/office/drawing/2014/main" id="{7FE7671F-18E4-D7AE-89F9-A93A75D04547}"/>
              </a:ext>
            </a:extLst>
          </p:cNvPr>
          <p:cNvPicPr>
            <a:picLocks noChangeAspect="1"/>
          </p:cNvPicPr>
          <p:nvPr/>
        </p:nvPicPr>
        <p:blipFill>
          <a:blip r:embed="rId2"/>
          <a:stretch>
            <a:fillRect/>
          </a:stretch>
        </p:blipFill>
        <p:spPr>
          <a:xfrm>
            <a:off x="1752600" y="3137972"/>
            <a:ext cx="5219701" cy="2309716"/>
          </a:xfrm>
          <a:prstGeom prst="rect">
            <a:avLst/>
          </a:prstGeom>
        </p:spPr>
      </p:pic>
      <p:sp>
        <p:nvSpPr>
          <p:cNvPr id="3" name="Content Placeholder 2">
            <a:extLst>
              <a:ext uri="{FF2B5EF4-FFF2-40B4-BE49-F238E27FC236}">
                <a16:creationId xmlns:a16="http://schemas.microsoft.com/office/drawing/2014/main" id="{9F9AA529-F11A-B45B-7ABB-4D08AB0CC9BD}"/>
              </a:ext>
            </a:extLst>
          </p:cNvPr>
          <p:cNvSpPr>
            <a:spLocks noGrp="1"/>
          </p:cNvSpPr>
          <p:nvPr>
            <p:ph idx="1"/>
          </p:nvPr>
        </p:nvSpPr>
        <p:spPr>
          <a:xfrm>
            <a:off x="533400" y="1760110"/>
            <a:ext cx="8077199" cy="1770840"/>
          </a:xfrm>
        </p:spPr>
        <p:txBody>
          <a:bodyPr>
            <a:normAutofit lnSpcReduction="10000"/>
          </a:bodyPr>
          <a:lstStyle/>
          <a:p>
            <a:pPr marL="0" indent="0">
              <a:buNone/>
            </a:pPr>
            <a:r>
              <a:rPr lang="en-US" sz="1600" dirty="0"/>
              <a:t>Kepler’s First Law:</a:t>
            </a:r>
          </a:p>
          <a:p>
            <a:pPr marL="0" indent="0">
              <a:buNone/>
            </a:pPr>
            <a:r>
              <a:rPr lang="en-US" sz="1600" dirty="0"/>
              <a:t>The orbit of each planet about the Sun is an ellipse with the Sun at  one focus.</a:t>
            </a:r>
          </a:p>
          <a:p>
            <a:pPr marL="0" indent="0">
              <a:buNone/>
            </a:pPr>
            <a:r>
              <a:rPr lang="en-US" sz="1600" b="0" i="0" dirty="0">
                <a:effectLst/>
              </a:rPr>
              <a:t>For elliptical orbits, the point of closest approach of a planet to the Sun is called the </a:t>
            </a:r>
            <a:r>
              <a:rPr lang="en-US" sz="1600" b="1" i="0" dirty="0">
                <a:effectLst/>
              </a:rPr>
              <a:t>perihelion</a:t>
            </a:r>
            <a:r>
              <a:rPr lang="en-US" sz="1600" b="0" i="0" dirty="0">
                <a:effectLst/>
              </a:rPr>
              <a:t>. It is labeled point </a:t>
            </a:r>
            <a:r>
              <a:rPr lang="en-US" sz="1600" b="0" i="1" dirty="0">
                <a:effectLst/>
              </a:rPr>
              <a:t>A</a:t>
            </a:r>
            <a:r>
              <a:rPr lang="en-US" sz="1600" b="0" i="0" dirty="0">
                <a:effectLst/>
              </a:rPr>
              <a:t> in the figure below. The farthest point is the </a:t>
            </a:r>
            <a:r>
              <a:rPr lang="en-US" sz="1600" b="1" i="0" dirty="0">
                <a:effectLst/>
              </a:rPr>
              <a:t>aphelion</a:t>
            </a:r>
            <a:r>
              <a:rPr lang="en-US" sz="1600" b="0" i="0" dirty="0">
                <a:effectLst/>
              </a:rPr>
              <a:t> and is labeled point </a:t>
            </a:r>
            <a:r>
              <a:rPr lang="en-US" sz="1600" b="0" i="1" dirty="0">
                <a:effectLst/>
              </a:rPr>
              <a:t>B</a:t>
            </a:r>
            <a:r>
              <a:rPr lang="en-US" sz="1600" b="0" i="0" dirty="0">
                <a:effectLst/>
              </a:rPr>
              <a:t> in the figure. For the Moon’s orbit about Earth, those points are called the perigee and apogee, respectively.</a:t>
            </a:r>
            <a:endParaRPr lang="en-US" sz="1600" dirty="0"/>
          </a:p>
          <a:p>
            <a:endParaRPr lang="en-US" sz="1400" dirty="0"/>
          </a:p>
          <a:p>
            <a:endParaRPr lang="en-US" sz="1400" dirty="0"/>
          </a:p>
        </p:txBody>
      </p:sp>
      <p:sp>
        <p:nvSpPr>
          <p:cNvPr id="33" name="Rectangle 32">
            <a:extLst>
              <a:ext uri="{FF2B5EF4-FFF2-40B4-BE49-F238E27FC236}">
                <a16:creationId xmlns:a16="http://schemas.microsoft.com/office/drawing/2014/main" id="{77C34054-98F8-4229-885E-04C525969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F9E82E"/>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5" name="Rectangle 34">
            <a:extLst>
              <a:ext uri="{FF2B5EF4-FFF2-40B4-BE49-F238E27FC236}">
                <a16:creationId xmlns:a16="http://schemas.microsoft.com/office/drawing/2014/main" id="{22AAB964-B835-4B93-A1F3-4A30D1F38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65624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TextBox 7">
            <a:extLst>
              <a:ext uri="{FF2B5EF4-FFF2-40B4-BE49-F238E27FC236}">
                <a16:creationId xmlns:a16="http://schemas.microsoft.com/office/drawing/2014/main" id="{4B1F87EE-23D6-573A-429F-BBDE5C5E8DD5}"/>
              </a:ext>
            </a:extLst>
          </p:cNvPr>
          <p:cNvSpPr txBox="1"/>
          <p:nvPr/>
        </p:nvSpPr>
        <p:spPr>
          <a:xfrm>
            <a:off x="213360" y="5349431"/>
            <a:ext cx="8763000" cy="984885"/>
          </a:xfrm>
          <a:prstGeom prst="rect">
            <a:avLst/>
          </a:prstGeom>
          <a:noFill/>
        </p:spPr>
        <p:txBody>
          <a:bodyPr wrap="square">
            <a:spAutoFit/>
          </a:bodyPr>
          <a:lstStyle/>
          <a:p>
            <a:r>
              <a:rPr lang="en-US" sz="1400" dirty="0"/>
              <a:t> </a:t>
            </a:r>
            <a:r>
              <a:rPr lang="en-US" sz="1100" dirty="0"/>
              <a:t>(a) An ellipse is a curve in which the sum of the distances from a point on the curve to two foci  (f</a:t>
            </a:r>
            <a:r>
              <a:rPr lang="en-US" sz="1100" baseline="-25000" dirty="0"/>
              <a:t>1</a:t>
            </a:r>
            <a:r>
              <a:rPr lang="en-US" sz="1100" dirty="0"/>
              <a:t>andf</a:t>
            </a:r>
            <a:r>
              <a:rPr lang="en-US" sz="1100" baseline="-25000" dirty="0"/>
              <a:t>2</a:t>
            </a:r>
            <a:r>
              <a:rPr lang="en-US" sz="1100" dirty="0"/>
              <a:t>) is a constant. From this definition, you can see that an ellipse can be created in the following way. Place a pin at each focus, then place a loop of string around a pencil and the pins. Keeping the string taught, move the pencil around in a complete circuit. If the two foci occupy the same place, the result is a circle—a special case of an ellipse. (b) For an elliptical orbit, if  </a:t>
            </a:r>
            <a:r>
              <a:rPr lang="en-US" sz="1100" i="1" dirty="0" err="1">
                <a:latin typeface="Times New Roman" panose="02020603050405020304" pitchFamily="18" charset="0"/>
                <a:cs typeface="Times New Roman" panose="02020603050405020304" pitchFamily="18" charset="0"/>
              </a:rPr>
              <a:t>m≪M</a:t>
            </a:r>
            <a:r>
              <a:rPr lang="en-US" sz="1100" dirty="0"/>
              <a:t>, then </a:t>
            </a:r>
            <a:r>
              <a:rPr lang="en-US" sz="1100" i="1" dirty="0">
                <a:latin typeface="Times New Roman" panose="02020603050405020304" pitchFamily="18" charset="0"/>
                <a:cs typeface="Times New Roman" panose="02020603050405020304" pitchFamily="18" charset="0"/>
              </a:rPr>
              <a:t>m</a:t>
            </a:r>
            <a:r>
              <a:rPr lang="en-US" sz="1100" dirty="0"/>
              <a:t> follows an elliptical path with </a:t>
            </a:r>
            <a:r>
              <a:rPr lang="en-US" sz="1100" i="1" dirty="0">
                <a:latin typeface="Times New Roman" panose="02020603050405020304" pitchFamily="18" charset="0"/>
                <a:cs typeface="Times New Roman" panose="02020603050405020304" pitchFamily="18" charset="0"/>
              </a:rPr>
              <a:t>M</a:t>
            </a:r>
            <a:r>
              <a:rPr lang="en-US" sz="1100" dirty="0"/>
              <a:t> at one focus. More exactly, both </a:t>
            </a:r>
            <a:r>
              <a:rPr lang="en-US" sz="1100" i="1" dirty="0">
                <a:latin typeface="Times New Roman" panose="02020603050405020304" pitchFamily="18" charset="0"/>
                <a:cs typeface="Times New Roman" panose="02020603050405020304" pitchFamily="18" charset="0"/>
              </a:rPr>
              <a:t>m</a:t>
            </a:r>
            <a:r>
              <a:rPr lang="en-US" sz="1100" dirty="0"/>
              <a:t> and </a:t>
            </a:r>
            <a:r>
              <a:rPr lang="en-US" sz="1100" i="1" dirty="0">
                <a:latin typeface="Times New Roman" panose="02020603050405020304" pitchFamily="18" charset="0"/>
                <a:cs typeface="Times New Roman" panose="02020603050405020304" pitchFamily="18" charset="0"/>
              </a:rPr>
              <a:t>M</a:t>
            </a:r>
            <a:r>
              <a:rPr lang="en-US" sz="1100" dirty="0"/>
              <a:t> move in their own ellipse about the common center of mass.</a:t>
            </a:r>
          </a:p>
        </p:txBody>
      </p:sp>
    </p:spTree>
    <p:extLst>
      <p:ext uri="{BB962C8B-B14F-4D97-AF65-F5344CB8AC3E}">
        <p14:creationId xmlns:p14="http://schemas.microsoft.com/office/powerpoint/2010/main" val="1202674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855AF1-2013-35A1-0CEA-88CA33C0A994}"/>
              </a:ext>
            </a:extLst>
          </p:cNvPr>
          <p:cNvSpPr>
            <a:spLocks noGrp="1"/>
          </p:cNvSpPr>
          <p:nvPr>
            <p:ph type="title"/>
          </p:nvPr>
        </p:nvSpPr>
        <p:spPr>
          <a:xfrm>
            <a:off x="4808763" y="634946"/>
            <a:ext cx="3845379" cy="1450757"/>
          </a:xfrm>
        </p:spPr>
        <p:txBody>
          <a:bodyPr>
            <a:normAutofit/>
          </a:bodyPr>
          <a:lstStyle/>
          <a:p>
            <a:endParaRPr lang="en-US"/>
          </a:p>
        </p:txBody>
      </p:sp>
      <p:pic>
        <p:nvPicPr>
          <p:cNvPr id="4" name="Picture 3">
            <a:extLst>
              <a:ext uri="{FF2B5EF4-FFF2-40B4-BE49-F238E27FC236}">
                <a16:creationId xmlns:a16="http://schemas.microsoft.com/office/drawing/2014/main" id="{91F5171C-3DE0-9EC8-782C-171C778C5AC2}"/>
              </a:ext>
            </a:extLst>
          </p:cNvPr>
          <p:cNvPicPr>
            <a:picLocks noChangeAspect="1"/>
          </p:cNvPicPr>
          <p:nvPr/>
        </p:nvPicPr>
        <p:blipFill>
          <a:blip r:embed="rId2"/>
          <a:stretch>
            <a:fillRect/>
          </a:stretch>
        </p:blipFill>
        <p:spPr>
          <a:xfrm>
            <a:off x="482394" y="1577272"/>
            <a:ext cx="4088720" cy="3383415"/>
          </a:xfrm>
          <a:prstGeom prst="rect">
            <a:avLst/>
          </a:prstGeom>
        </p:spPr>
      </p:pic>
      <p:cxnSp>
        <p:nvCxnSpPr>
          <p:cNvPr id="11" name="Straight Connector 10">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B945E6D-8D35-BE4E-7C1E-9B9510194A08}"/>
              </a:ext>
            </a:extLst>
          </p:cNvPr>
          <p:cNvSpPr>
            <a:spLocks noGrp="1"/>
          </p:cNvSpPr>
          <p:nvPr>
            <p:ph idx="1"/>
          </p:nvPr>
        </p:nvSpPr>
        <p:spPr>
          <a:xfrm>
            <a:off x="4808763" y="2198914"/>
            <a:ext cx="3845379" cy="3670180"/>
          </a:xfrm>
        </p:spPr>
        <p:txBody>
          <a:bodyPr>
            <a:normAutofit fontScale="47500" lnSpcReduction="20000"/>
          </a:bodyPr>
          <a:lstStyle/>
          <a:p>
            <a:r>
              <a:rPr lang="en-US" sz="1400" dirty="0"/>
              <a:t>An ellipse has several mathematical forms, but all are a specific case of the more general equation for conic sections. There are four different conic sections, all given by the equation</a:t>
            </a:r>
          </a:p>
          <a:p>
            <a:r>
              <a:rPr lang="en-US" sz="1400" dirty="0"/>
              <a:t>The variables r and  θ</a:t>
            </a:r>
          </a:p>
          <a:p>
            <a:r>
              <a:rPr lang="en-US" sz="1400" dirty="0"/>
              <a:t>  are shown in Figure 13.17 in the case of an ellipse. The constants  α</a:t>
            </a:r>
          </a:p>
          <a:p>
            <a:r>
              <a:rPr lang="en-US" sz="1400" dirty="0"/>
              <a:t>  and e are determined by the total energy and angular momentum of the satellite at a given point. The constant e is called the eccentricity. The values of  αand e determine which of the four conic </a:t>
            </a:r>
            <a:r>
              <a:rPr lang="en-US" sz="1400" dirty="0" err="1"/>
              <a:t>sectionIf</a:t>
            </a:r>
            <a:r>
              <a:rPr lang="en-US" sz="1400" dirty="0"/>
              <a:t> the total energy is negative, then 0≤e&lt;1</a:t>
            </a:r>
          </a:p>
          <a:p>
            <a:r>
              <a:rPr lang="en-US" sz="1400" dirty="0"/>
              <a:t>, and Equation 13.10 represents a bound or closed orbit of either an ellipse or a circle, where e=0</a:t>
            </a:r>
          </a:p>
          <a:p>
            <a:r>
              <a:rPr lang="en-US" sz="1400" dirty="0"/>
              <a:t>. [You can see from Equation 13.10 that for e=0</a:t>
            </a:r>
          </a:p>
          <a:p>
            <a:r>
              <a:rPr lang="en-US" sz="1400" dirty="0"/>
              <a:t>, r=α</a:t>
            </a:r>
          </a:p>
          <a:p>
            <a:r>
              <a:rPr lang="en-US" sz="1400" dirty="0"/>
              <a:t>, and hence the radius is constant.] For ellipses, the eccentricity is related to how oblong the ellipse appears. A circle has zero eccentricity, whereas a very long, drawn-out ellipse has an eccentricity near one.</a:t>
            </a:r>
          </a:p>
          <a:p>
            <a:endParaRPr lang="en-US" sz="1400" dirty="0"/>
          </a:p>
          <a:p>
            <a:r>
              <a:rPr lang="en-US" sz="1400" dirty="0"/>
              <a:t>If the total energy is exactly zero, then e=1</a:t>
            </a:r>
          </a:p>
          <a:p>
            <a:r>
              <a:rPr lang="en-US" sz="1400" dirty="0"/>
              <a:t> and the path is a parabola. Recall that a satellite with zero total energy has exactly the escape velocity. (The parabola is formed only by slicing the cone parallel to the tangent line along the surface.) Finally, if the total energy is positive, then e&gt;1</a:t>
            </a:r>
          </a:p>
          <a:p>
            <a:r>
              <a:rPr lang="en-US" sz="1400" dirty="0"/>
              <a:t> and the path is a hyperbola. These last two paths represent unbounded orbits, where m passes by M once and only once. This situation has been observed for several comets that approach the Sun and then travel away, never to </a:t>
            </a:r>
            <a:r>
              <a:rPr lang="en-US" sz="1400" dirty="0" err="1"/>
              <a:t>return.s</a:t>
            </a:r>
            <a:r>
              <a:rPr lang="en-US" sz="1400" dirty="0"/>
              <a:t> represents the path of the satellite.</a:t>
            </a:r>
          </a:p>
        </p:txBody>
      </p:sp>
      <p:sp>
        <p:nvSpPr>
          <p:cNvPr id="13" name="Rectangle 12">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EBA48A"/>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8E766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204596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6E7C19-6476-53CC-5D8F-802A5936821C}"/>
              </a:ext>
            </a:extLst>
          </p:cNvPr>
          <p:cNvSpPr>
            <a:spLocks noGrp="1"/>
          </p:cNvSpPr>
          <p:nvPr>
            <p:ph type="title"/>
          </p:nvPr>
        </p:nvSpPr>
        <p:spPr>
          <a:xfrm>
            <a:off x="4808763" y="634946"/>
            <a:ext cx="3845379" cy="1450757"/>
          </a:xfrm>
        </p:spPr>
        <p:txBody>
          <a:bodyPr>
            <a:normAutofit/>
          </a:bodyPr>
          <a:lstStyle/>
          <a:p>
            <a:r>
              <a:rPr lang="en-US" sz="4100"/>
              <a:t>Kepler’s laws of planetary motion</a:t>
            </a:r>
          </a:p>
        </p:txBody>
      </p:sp>
      <p:cxnSp>
        <p:nvCxnSpPr>
          <p:cNvPr id="18" name="Straight Connector 17">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A21A669-FA35-C237-920D-4932D370B856}"/>
              </a:ext>
            </a:extLst>
          </p:cNvPr>
          <p:cNvSpPr>
            <a:spLocks noGrp="1"/>
          </p:cNvSpPr>
          <p:nvPr>
            <p:ph idx="1"/>
          </p:nvPr>
        </p:nvSpPr>
        <p:spPr>
          <a:xfrm>
            <a:off x="4808763" y="2198914"/>
            <a:ext cx="3845379" cy="1611084"/>
          </a:xfrm>
        </p:spPr>
        <p:txBody>
          <a:bodyPr>
            <a:normAutofit/>
          </a:bodyPr>
          <a:lstStyle/>
          <a:p>
            <a:pPr marL="0" indent="0">
              <a:buNone/>
            </a:pPr>
            <a:r>
              <a:rPr lang="en-US" sz="1600" dirty="0"/>
              <a:t>Kepler’s Second Law:</a:t>
            </a:r>
          </a:p>
          <a:p>
            <a:pPr marL="0" indent="0">
              <a:buNone/>
            </a:pPr>
            <a:r>
              <a:rPr lang="en-US" sz="1600" dirty="0"/>
              <a:t>Each planet moves so that an imaginary line drawn from the Sun to the planet sweeps out equal areas in equal times.</a:t>
            </a:r>
          </a:p>
        </p:txBody>
      </p:sp>
      <p:sp>
        <p:nvSpPr>
          <p:cNvPr id="19" name="Rectangle 18">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DDA85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46544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116855E1-4C7C-BB8C-ABB6-5057E41F4EDE}"/>
              </a:ext>
            </a:extLst>
          </p:cNvPr>
          <p:cNvSpPr txBox="1"/>
          <p:nvPr/>
        </p:nvSpPr>
        <p:spPr>
          <a:xfrm>
            <a:off x="381000" y="5131523"/>
            <a:ext cx="4572000" cy="1169551"/>
          </a:xfrm>
          <a:prstGeom prst="rect">
            <a:avLst/>
          </a:prstGeom>
          <a:noFill/>
        </p:spPr>
        <p:txBody>
          <a:bodyPr wrap="square">
            <a:spAutoFit/>
          </a:bodyPr>
          <a:lstStyle/>
          <a:p>
            <a:r>
              <a:rPr lang="en-US" sz="1400" dirty="0"/>
              <a:t>The shaded regions have equal areas. It takes equal times for  </a:t>
            </a:r>
            <a:r>
              <a:rPr lang="en-US" sz="1400" i="1" dirty="0"/>
              <a:t>m </a:t>
            </a:r>
            <a:r>
              <a:rPr lang="en-US" sz="1400" dirty="0"/>
              <a:t>to go from A to B, from C to D, and from E to F. The mass  </a:t>
            </a:r>
            <a:r>
              <a:rPr lang="en-US" sz="1400" i="1" dirty="0"/>
              <a:t>m </a:t>
            </a:r>
            <a:r>
              <a:rPr lang="en-US" sz="1400" dirty="0"/>
              <a:t>moves fastest when it is closest to  </a:t>
            </a:r>
            <a:r>
              <a:rPr lang="en-US" sz="1400" i="1" dirty="0"/>
              <a:t>M</a:t>
            </a:r>
            <a:r>
              <a:rPr lang="en-US" sz="1400" dirty="0"/>
              <a:t>. Kepler’s second law was originally devised for planets orbiting the Sun, but it has broader validity.</a:t>
            </a:r>
          </a:p>
        </p:txBody>
      </p:sp>
      <p:pic>
        <p:nvPicPr>
          <p:cNvPr id="5" name="Picture 4">
            <a:extLst>
              <a:ext uri="{FF2B5EF4-FFF2-40B4-BE49-F238E27FC236}">
                <a16:creationId xmlns:a16="http://schemas.microsoft.com/office/drawing/2014/main" id="{A315FEA7-1894-27FF-B8FD-9601688AFD20}"/>
              </a:ext>
            </a:extLst>
          </p:cNvPr>
          <p:cNvPicPr>
            <a:picLocks noChangeAspect="1"/>
          </p:cNvPicPr>
          <p:nvPr/>
        </p:nvPicPr>
        <p:blipFill>
          <a:blip r:embed="rId2"/>
          <a:stretch>
            <a:fillRect/>
          </a:stretch>
        </p:blipFill>
        <p:spPr>
          <a:xfrm>
            <a:off x="473525" y="2042306"/>
            <a:ext cx="4051465" cy="2639240"/>
          </a:xfrm>
          <a:prstGeom prst="rect">
            <a:avLst/>
          </a:prstGeom>
        </p:spPr>
      </p:pic>
    </p:spTree>
    <p:extLst>
      <p:ext uri="{BB962C8B-B14F-4D97-AF65-F5344CB8AC3E}">
        <p14:creationId xmlns:p14="http://schemas.microsoft.com/office/powerpoint/2010/main" val="777243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E3A4F-B023-4364-3164-2DA137765089}"/>
              </a:ext>
            </a:extLst>
          </p:cNvPr>
          <p:cNvSpPr>
            <a:spLocks noGrp="1"/>
          </p:cNvSpPr>
          <p:nvPr>
            <p:ph type="title"/>
          </p:nvPr>
        </p:nvSpPr>
        <p:spPr>
          <a:xfrm>
            <a:off x="1219200" y="14231"/>
            <a:ext cx="7543800" cy="1450757"/>
          </a:xfrm>
        </p:spPr>
        <p:txBody>
          <a:bodyPr/>
          <a:lstStyle/>
          <a:p>
            <a:r>
              <a:rPr lang="en-US" dirty="0"/>
              <a:t>Kepler’s laws of planetary motion</a:t>
            </a:r>
          </a:p>
        </p:txBody>
      </p:sp>
      <p:sp>
        <p:nvSpPr>
          <p:cNvPr id="3" name="Content Placeholder 2">
            <a:extLst>
              <a:ext uri="{FF2B5EF4-FFF2-40B4-BE49-F238E27FC236}">
                <a16:creationId xmlns:a16="http://schemas.microsoft.com/office/drawing/2014/main" id="{6521270B-FDF5-73FF-46E5-55BCF787B5F9}"/>
              </a:ext>
            </a:extLst>
          </p:cNvPr>
          <p:cNvSpPr>
            <a:spLocks noGrp="1"/>
          </p:cNvSpPr>
          <p:nvPr>
            <p:ph idx="1"/>
          </p:nvPr>
        </p:nvSpPr>
        <p:spPr>
          <a:xfrm>
            <a:off x="822959" y="1845733"/>
            <a:ext cx="4358641" cy="4234731"/>
          </a:xfrm>
        </p:spPr>
        <p:txBody>
          <a:bodyPr>
            <a:normAutofit/>
          </a:bodyPr>
          <a:lstStyle/>
          <a:p>
            <a:r>
              <a:rPr lang="en-US" sz="1600" dirty="0"/>
              <a:t>Kepler’s Third Law</a:t>
            </a:r>
          </a:p>
          <a:p>
            <a:r>
              <a:rPr lang="en-US" sz="1600" dirty="0"/>
              <a:t>The ratio of the squares of the periods of any two planets about the Sun is equal to the ratio of the cubes of their average distances from the Sun. In equation form, this is</a:t>
            </a:r>
          </a:p>
          <a:p>
            <a:endParaRPr lang="en-US" sz="1600" dirty="0"/>
          </a:p>
          <a:p>
            <a:r>
              <a:rPr lang="en-US" sz="1600" dirty="0"/>
              <a:t> where  </a:t>
            </a:r>
            <a:r>
              <a:rPr lang="en-US" sz="1600" i="1" dirty="0">
                <a:latin typeface="Times New Roman" panose="02020603050405020304" pitchFamily="18" charset="0"/>
                <a:cs typeface="Times New Roman" panose="02020603050405020304" pitchFamily="18" charset="0"/>
              </a:rPr>
              <a:t>T</a:t>
            </a:r>
            <a:r>
              <a:rPr lang="en-US" sz="1600" dirty="0"/>
              <a:t> is the period (time for one orbit) and  </a:t>
            </a:r>
            <a:r>
              <a:rPr lang="en-US" sz="1600" i="1" dirty="0">
                <a:latin typeface="Times New Roman" panose="02020603050405020304" pitchFamily="18" charset="0"/>
                <a:cs typeface="Times New Roman" panose="02020603050405020304" pitchFamily="18" charset="0"/>
              </a:rPr>
              <a:t>r</a:t>
            </a:r>
            <a:r>
              <a:rPr lang="en-US" sz="1600" dirty="0"/>
              <a:t> is the average radius. </a:t>
            </a:r>
          </a:p>
          <a:p>
            <a:r>
              <a:rPr lang="en-US" sz="1600" dirty="0"/>
              <a:t>We derived Kepler’s third law for the special case of a circular orbit. The period of a circular orbit of radius </a:t>
            </a:r>
            <a:r>
              <a:rPr lang="en-US" sz="1600" i="1" dirty="0">
                <a:latin typeface="Times New Roman" panose="02020603050405020304" pitchFamily="18" charset="0"/>
                <a:cs typeface="Times New Roman" panose="02020603050405020304" pitchFamily="18" charset="0"/>
              </a:rPr>
              <a:t>r</a:t>
            </a:r>
            <a:r>
              <a:rPr lang="en-US" sz="1600" dirty="0"/>
              <a:t> about Earth:</a:t>
            </a:r>
          </a:p>
          <a:p>
            <a:endParaRPr lang="en-US" sz="1600" dirty="0"/>
          </a:p>
        </p:txBody>
      </p:sp>
      <p:pic>
        <p:nvPicPr>
          <p:cNvPr id="5" name="Picture 4">
            <a:extLst>
              <a:ext uri="{FF2B5EF4-FFF2-40B4-BE49-F238E27FC236}">
                <a16:creationId xmlns:a16="http://schemas.microsoft.com/office/drawing/2014/main" id="{651DAB9A-EC3F-9BA7-EFC9-1A61B4B5ABF5}"/>
              </a:ext>
            </a:extLst>
          </p:cNvPr>
          <p:cNvPicPr>
            <a:picLocks noChangeAspect="1"/>
          </p:cNvPicPr>
          <p:nvPr/>
        </p:nvPicPr>
        <p:blipFill>
          <a:blip r:embed="rId2"/>
          <a:stretch>
            <a:fillRect/>
          </a:stretch>
        </p:blipFill>
        <p:spPr>
          <a:xfrm>
            <a:off x="2895600" y="2971800"/>
            <a:ext cx="997001" cy="704886"/>
          </a:xfrm>
          <a:prstGeom prst="rect">
            <a:avLst/>
          </a:prstGeom>
        </p:spPr>
      </p:pic>
      <p:pic>
        <p:nvPicPr>
          <p:cNvPr id="6" name="Picture 5">
            <a:extLst>
              <a:ext uri="{FF2B5EF4-FFF2-40B4-BE49-F238E27FC236}">
                <a16:creationId xmlns:a16="http://schemas.microsoft.com/office/drawing/2014/main" id="{6B3BF0B8-CE69-1D5D-208E-351830743F2A}"/>
              </a:ext>
            </a:extLst>
          </p:cNvPr>
          <p:cNvPicPr>
            <a:picLocks noChangeAspect="1"/>
          </p:cNvPicPr>
          <p:nvPr/>
        </p:nvPicPr>
        <p:blipFill>
          <a:blip r:embed="rId3"/>
          <a:stretch>
            <a:fillRect/>
          </a:stretch>
        </p:blipFill>
        <p:spPr>
          <a:xfrm>
            <a:off x="5867400" y="1832277"/>
            <a:ext cx="3085257" cy="4234732"/>
          </a:xfrm>
          <a:prstGeom prst="rect">
            <a:avLst/>
          </a:prstGeom>
        </p:spPr>
      </p:pic>
      <p:pic>
        <p:nvPicPr>
          <p:cNvPr id="7" name="Picture 6">
            <a:extLst>
              <a:ext uri="{FF2B5EF4-FFF2-40B4-BE49-F238E27FC236}">
                <a16:creationId xmlns:a16="http://schemas.microsoft.com/office/drawing/2014/main" id="{F1F4BD10-DE12-ED4A-FC02-8E2C0B204E10}"/>
              </a:ext>
            </a:extLst>
          </p:cNvPr>
          <p:cNvPicPr>
            <a:picLocks noChangeAspect="1"/>
          </p:cNvPicPr>
          <p:nvPr/>
        </p:nvPicPr>
        <p:blipFill>
          <a:blip r:embed="rId4"/>
          <a:stretch>
            <a:fillRect/>
          </a:stretch>
        </p:blipFill>
        <p:spPr>
          <a:xfrm>
            <a:off x="914400" y="5257800"/>
            <a:ext cx="1524078" cy="768389"/>
          </a:xfrm>
          <a:prstGeom prst="rect">
            <a:avLst/>
          </a:prstGeom>
        </p:spPr>
      </p:pic>
      <p:pic>
        <p:nvPicPr>
          <p:cNvPr id="9" name="Picture 8">
            <a:extLst>
              <a:ext uri="{FF2B5EF4-FFF2-40B4-BE49-F238E27FC236}">
                <a16:creationId xmlns:a16="http://schemas.microsoft.com/office/drawing/2014/main" id="{21836217-9F17-2B59-39F8-A2174AAE7649}"/>
              </a:ext>
            </a:extLst>
          </p:cNvPr>
          <p:cNvPicPr>
            <a:picLocks noChangeAspect="1"/>
          </p:cNvPicPr>
          <p:nvPr/>
        </p:nvPicPr>
        <p:blipFill>
          <a:blip r:embed="rId5"/>
          <a:stretch>
            <a:fillRect/>
          </a:stretch>
        </p:blipFill>
        <p:spPr>
          <a:xfrm>
            <a:off x="3172034" y="5353364"/>
            <a:ext cx="1200212" cy="685835"/>
          </a:xfrm>
          <a:prstGeom prst="rect">
            <a:avLst/>
          </a:prstGeom>
        </p:spPr>
      </p:pic>
    </p:spTree>
    <p:extLst>
      <p:ext uri="{BB962C8B-B14F-4D97-AF65-F5344CB8AC3E}">
        <p14:creationId xmlns:p14="http://schemas.microsoft.com/office/powerpoint/2010/main" val="1212044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314A8-E00C-A8B3-9910-5873A2CB8536}"/>
              </a:ext>
            </a:extLst>
          </p:cNvPr>
          <p:cNvSpPr>
            <a:spLocks noGrp="1"/>
          </p:cNvSpPr>
          <p:nvPr>
            <p:ph type="title"/>
          </p:nvPr>
        </p:nvSpPr>
        <p:spPr/>
        <p:txBody>
          <a:bodyPr/>
          <a:lstStyle/>
          <a:p>
            <a:r>
              <a:rPr lang="en-US" dirty="0"/>
              <a:t>Derivation of Kepler’s third law for a circular orbit</a:t>
            </a:r>
          </a:p>
        </p:txBody>
      </p:sp>
      <p:sp>
        <p:nvSpPr>
          <p:cNvPr id="3" name="Content Placeholder 2">
            <a:extLst>
              <a:ext uri="{FF2B5EF4-FFF2-40B4-BE49-F238E27FC236}">
                <a16:creationId xmlns:a16="http://schemas.microsoft.com/office/drawing/2014/main" id="{A8F440E0-9965-DB8A-CAF8-5AE0B6A21767}"/>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728272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B07F0-CFC3-D46F-070E-8B3A0BC13BDE}"/>
              </a:ext>
            </a:extLst>
          </p:cNvPr>
          <p:cNvSpPr>
            <a:spLocks noGrp="1"/>
          </p:cNvSpPr>
          <p:nvPr>
            <p:ph type="title"/>
          </p:nvPr>
        </p:nvSpPr>
        <p:spPr/>
        <p:txBody>
          <a:bodyPr/>
          <a:lstStyle/>
          <a:p>
            <a:r>
              <a:rPr lang="en-US" dirty="0"/>
              <a:t>Example: period of a satellite</a:t>
            </a:r>
          </a:p>
        </p:txBody>
      </p:sp>
      <p:sp>
        <p:nvSpPr>
          <p:cNvPr id="3" name="Content Placeholder 2">
            <a:extLst>
              <a:ext uri="{FF2B5EF4-FFF2-40B4-BE49-F238E27FC236}">
                <a16:creationId xmlns:a16="http://schemas.microsoft.com/office/drawing/2014/main" id="{C5E4E37B-A5FB-582F-3511-F1D2C6515113}"/>
              </a:ext>
            </a:extLst>
          </p:cNvPr>
          <p:cNvSpPr>
            <a:spLocks noGrp="1"/>
          </p:cNvSpPr>
          <p:nvPr>
            <p:ph idx="1"/>
          </p:nvPr>
        </p:nvSpPr>
        <p:spPr/>
        <p:txBody>
          <a:bodyPr>
            <a:normAutofit/>
          </a:bodyPr>
          <a:lstStyle/>
          <a:p>
            <a:r>
              <a:rPr lang="en-US" sz="1600" dirty="0"/>
              <a:t>Given that the Moon orbits Earth each 27.3 d and that it is an average distance of  3.84×10</a:t>
            </a:r>
            <a:r>
              <a:rPr lang="en-US" sz="1600" baseline="30000" dirty="0"/>
              <a:t>8</a:t>
            </a:r>
            <a:r>
              <a:rPr lang="en-US" sz="1600" dirty="0"/>
              <a:t>m from the center of Earth, calculate the period of an artificial satellite orbiting at an average altitude of 1500 km above Earth’s surface.</a:t>
            </a:r>
          </a:p>
        </p:txBody>
      </p:sp>
    </p:spTree>
    <p:extLst>
      <p:ext uri="{BB962C8B-B14F-4D97-AF65-F5344CB8AC3E}">
        <p14:creationId xmlns:p14="http://schemas.microsoft.com/office/powerpoint/2010/main" val="3377652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40363-616D-ACF6-F7AB-53EE81C57B3D}"/>
              </a:ext>
            </a:extLst>
          </p:cNvPr>
          <p:cNvSpPr>
            <a:spLocks noGrp="1"/>
          </p:cNvSpPr>
          <p:nvPr>
            <p:ph type="title"/>
          </p:nvPr>
        </p:nvSpPr>
        <p:spPr/>
        <p:txBody>
          <a:bodyPr/>
          <a:lstStyle/>
          <a:p>
            <a:r>
              <a:rPr lang="en-US" dirty="0"/>
              <a:t>Einstein’s theory of gravitation</a:t>
            </a:r>
          </a:p>
        </p:txBody>
      </p:sp>
      <p:sp>
        <p:nvSpPr>
          <p:cNvPr id="3" name="Content Placeholder 2">
            <a:extLst>
              <a:ext uri="{FF2B5EF4-FFF2-40B4-BE49-F238E27FC236}">
                <a16:creationId xmlns:a16="http://schemas.microsoft.com/office/drawing/2014/main" id="{1ED635AA-DEDB-8F3F-772B-FF986D9ADB4D}"/>
              </a:ext>
            </a:extLst>
          </p:cNvPr>
          <p:cNvSpPr>
            <a:spLocks noGrp="1"/>
          </p:cNvSpPr>
          <p:nvPr>
            <p:ph idx="1"/>
          </p:nvPr>
        </p:nvSpPr>
        <p:spPr/>
        <p:txBody>
          <a:bodyPr>
            <a:noAutofit/>
          </a:bodyPr>
          <a:lstStyle/>
          <a:p>
            <a:pPr marL="0" indent="0">
              <a:buNone/>
            </a:pPr>
            <a:r>
              <a:rPr lang="en-US" sz="1800" dirty="0"/>
              <a:t>In 1905, Albert Einstein published his theory of special relativity. </a:t>
            </a:r>
          </a:p>
          <a:p>
            <a:pPr marL="0" indent="0">
              <a:buNone/>
            </a:pPr>
            <a:r>
              <a:rPr lang="en-US" sz="1800" dirty="0"/>
              <a:t>In this theory, no motion can exceed the speed of light—it is the speed limit of the Universe. This simple fact has been verified in countless experiments. However, it has incredible consequences—space and time are no longer absolute. </a:t>
            </a:r>
          </a:p>
          <a:p>
            <a:pPr marL="0" indent="0">
              <a:buNone/>
            </a:pPr>
            <a:r>
              <a:rPr lang="en-US" sz="1800" dirty="0"/>
              <a:t>Two people moving relative to one another do not agree on the length of objects or the passage of time. </a:t>
            </a:r>
          </a:p>
          <a:p>
            <a:pPr marL="0" indent="0">
              <a:buNone/>
            </a:pPr>
            <a:r>
              <a:rPr lang="en-US" sz="1800" dirty="0"/>
              <a:t>This speed limit on the Universe was also a challenge to the inherent assumption in Newton’s law of gravitation that gravity is an action-at-a-distance force. </a:t>
            </a:r>
          </a:p>
          <a:p>
            <a:pPr marL="0" indent="0">
              <a:buNone/>
            </a:pPr>
            <a:r>
              <a:rPr lang="en-US" sz="1800" dirty="0"/>
              <a:t>That is, without physical contact, any change in the position of one mass is instantly communicated to all other masses. This assumption does not come from any first principle, as Newton’s theory simply does not address the question. (The same was believed of electromagnetic forces, as well. It is fair to say that most scientists were not completely comfortable with the action-at-a-distance concept.)</a:t>
            </a:r>
          </a:p>
        </p:txBody>
      </p:sp>
    </p:spTree>
    <p:extLst>
      <p:ext uri="{BB962C8B-B14F-4D97-AF65-F5344CB8AC3E}">
        <p14:creationId xmlns:p14="http://schemas.microsoft.com/office/powerpoint/2010/main" val="1258629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FE76-77BE-4A1B-04B8-3D0ABAE9FF86}"/>
              </a:ext>
            </a:extLst>
          </p:cNvPr>
          <p:cNvSpPr>
            <a:spLocks noGrp="1"/>
          </p:cNvSpPr>
          <p:nvPr>
            <p:ph type="title"/>
          </p:nvPr>
        </p:nvSpPr>
        <p:spPr/>
        <p:txBody>
          <a:bodyPr/>
          <a:lstStyle/>
          <a:p>
            <a:r>
              <a:rPr lang="en-US" dirty="0"/>
              <a:t>Einstein’s theory of gravity</a:t>
            </a:r>
          </a:p>
        </p:txBody>
      </p:sp>
      <p:sp>
        <p:nvSpPr>
          <p:cNvPr id="3" name="Content Placeholder 2">
            <a:extLst>
              <a:ext uri="{FF2B5EF4-FFF2-40B4-BE49-F238E27FC236}">
                <a16:creationId xmlns:a16="http://schemas.microsoft.com/office/drawing/2014/main" id="{10D98693-D87A-F775-F5BC-0BBEF47D95AE}"/>
              </a:ext>
            </a:extLst>
          </p:cNvPr>
          <p:cNvSpPr>
            <a:spLocks noGrp="1"/>
          </p:cNvSpPr>
          <p:nvPr>
            <p:ph idx="1"/>
          </p:nvPr>
        </p:nvSpPr>
        <p:spPr/>
        <p:txBody>
          <a:bodyPr/>
          <a:lstStyle/>
          <a:p>
            <a:pPr marL="0" indent="0">
              <a:buNone/>
            </a:pPr>
            <a:r>
              <a:rPr lang="en-US" dirty="0"/>
              <a:t>A second assumption also appears in Newton’s law of gravitation.</a:t>
            </a:r>
          </a:p>
          <a:p>
            <a:pPr marL="0" indent="0">
              <a:buNone/>
            </a:pPr>
            <a:r>
              <a:rPr lang="en-US" dirty="0"/>
              <a:t>The masses are assumed to be exactly the same as those used in Newton’s second law. </a:t>
            </a:r>
          </a:p>
          <a:p>
            <a:pPr marL="0" indent="0">
              <a:buNone/>
            </a:pPr>
            <a:r>
              <a:rPr lang="en-US" dirty="0"/>
              <a:t>There is no underlying principle that this must be, but experimental results are consistent with this assumption. </a:t>
            </a:r>
          </a:p>
          <a:p>
            <a:pPr marL="0" indent="0">
              <a:buNone/>
            </a:pPr>
            <a:r>
              <a:rPr lang="en-US" dirty="0"/>
              <a:t>In Einstein’s subsequent theory of general relativity (1916), both of these issues were addressed. His theory was a theory of space-time geometry and how mass (and acceleration) distort and interact with that space-time. </a:t>
            </a:r>
          </a:p>
        </p:txBody>
      </p:sp>
    </p:spTree>
    <p:extLst>
      <p:ext uri="{BB962C8B-B14F-4D97-AF65-F5344CB8AC3E}">
        <p14:creationId xmlns:p14="http://schemas.microsoft.com/office/powerpoint/2010/main" val="999110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2A0D4-4C8E-24D1-A0CB-E0E7619C3D05}"/>
              </a:ext>
            </a:extLst>
          </p:cNvPr>
          <p:cNvSpPr>
            <a:spLocks noGrp="1"/>
          </p:cNvSpPr>
          <p:nvPr>
            <p:ph type="title"/>
          </p:nvPr>
        </p:nvSpPr>
        <p:spPr/>
        <p:txBody>
          <a:bodyPr/>
          <a:lstStyle/>
          <a:p>
            <a:r>
              <a:rPr lang="en-US" dirty="0"/>
              <a:t>The principle of equivalence</a:t>
            </a:r>
          </a:p>
        </p:txBody>
      </p:sp>
      <p:sp>
        <p:nvSpPr>
          <p:cNvPr id="3" name="Content Placeholder 2">
            <a:extLst>
              <a:ext uri="{FF2B5EF4-FFF2-40B4-BE49-F238E27FC236}">
                <a16:creationId xmlns:a16="http://schemas.microsoft.com/office/drawing/2014/main" id="{2D6D4026-AB57-8AA9-A120-B7FFFBF6A9C7}"/>
              </a:ext>
            </a:extLst>
          </p:cNvPr>
          <p:cNvSpPr>
            <a:spLocks noGrp="1"/>
          </p:cNvSpPr>
          <p:nvPr>
            <p:ph idx="1"/>
          </p:nvPr>
        </p:nvSpPr>
        <p:spPr/>
        <p:txBody>
          <a:bodyPr>
            <a:normAutofit/>
          </a:bodyPr>
          <a:lstStyle/>
          <a:p>
            <a:pPr marL="0" indent="0">
              <a:buNone/>
            </a:pPr>
            <a:r>
              <a:rPr lang="en-US" dirty="0"/>
              <a:t>Einstein came to his general theory in part by wondering why someone who was free falling did not feel their weight. </a:t>
            </a:r>
          </a:p>
          <a:p>
            <a:pPr marL="0" indent="0">
              <a:buNone/>
            </a:pPr>
            <a:r>
              <a:rPr lang="en-US" dirty="0"/>
              <a:t>In Einstein’s general theory, there is no difference between free fall and being weightless. </a:t>
            </a:r>
          </a:p>
          <a:p>
            <a:pPr marL="0" indent="0">
              <a:buNone/>
            </a:pPr>
            <a:r>
              <a:rPr lang="en-US" dirty="0"/>
              <a:t>Within a reasonably sized laboratory on Earth, the gravitational field g⃗   is essentially uniform. The principle of equivalence  states that any physical experiments performed there have the identical results as those done in a laboratory accelerating at a⃗ =g⃗ in deep space, well away from all other masses. </a:t>
            </a:r>
          </a:p>
        </p:txBody>
      </p:sp>
      <p:pic>
        <p:nvPicPr>
          <p:cNvPr id="5" name="Picture 4">
            <a:extLst>
              <a:ext uri="{FF2B5EF4-FFF2-40B4-BE49-F238E27FC236}">
                <a16:creationId xmlns:a16="http://schemas.microsoft.com/office/drawing/2014/main" id="{148EDBB7-9178-56DB-DB89-40812B84AB93}"/>
              </a:ext>
            </a:extLst>
          </p:cNvPr>
          <p:cNvPicPr>
            <a:picLocks noChangeAspect="1"/>
          </p:cNvPicPr>
          <p:nvPr/>
        </p:nvPicPr>
        <p:blipFill>
          <a:blip r:embed="rId2"/>
          <a:stretch>
            <a:fillRect/>
          </a:stretch>
        </p:blipFill>
        <p:spPr>
          <a:xfrm>
            <a:off x="6771306" y="4584778"/>
            <a:ext cx="2372694" cy="2273222"/>
          </a:xfrm>
          <a:prstGeom prst="rect">
            <a:avLst/>
          </a:prstGeom>
        </p:spPr>
      </p:pic>
      <p:sp>
        <p:nvSpPr>
          <p:cNvPr id="6" name="TextBox 5">
            <a:extLst>
              <a:ext uri="{FF2B5EF4-FFF2-40B4-BE49-F238E27FC236}">
                <a16:creationId xmlns:a16="http://schemas.microsoft.com/office/drawing/2014/main" id="{CDB37F3A-3003-2ADA-A15B-5745FB00408F}"/>
              </a:ext>
            </a:extLst>
          </p:cNvPr>
          <p:cNvSpPr txBox="1"/>
          <p:nvPr/>
        </p:nvSpPr>
        <p:spPr>
          <a:xfrm>
            <a:off x="711392" y="4886219"/>
            <a:ext cx="5867400" cy="1477328"/>
          </a:xfrm>
          <a:prstGeom prst="rect">
            <a:avLst/>
          </a:prstGeom>
          <a:noFill/>
        </p:spPr>
        <p:txBody>
          <a:bodyPr wrap="square">
            <a:spAutoFit/>
          </a:bodyPr>
          <a:lstStyle/>
          <a:p>
            <a:r>
              <a:rPr lang="en-US" dirty="0"/>
              <a:t>Gravitation is not a force between two objects but is the result of each object responding to the effect that the other has on the space-time surrounding it. A uniform gravitational field and a uniform acceleration have exactly the same effect on space-time.</a:t>
            </a:r>
          </a:p>
        </p:txBody>
      </p:sp>
    </p:spTree>
    <p:extLst>
      <p:ext uri="{BB962C8B-B14F-4D97-AF65-F5344CB8AC3E}">
        <p14:creationId xmlns:p14="http://schemas.microsoft.com/office/powerpoint/2010/main" val="1271932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EC36E-8320-F357-EC4B-C4DE0A923DB2}"/>
              </a:ext>
            </a:extLst>
          </p:cNvPr>
          <p:cNvSpPr>
            <a:spLocks noGrp="1"/>
          </p:cNvSpPr>
          <p:nvPr>
            <p:ph type="title"/>
          </p:nvPr>
        </p:nvSpPr>
        <p:spPr>
          <a:xfrm>
            <a:off x="4808763" y="634946"/>
            <a:ext cx="3845379" cy="1450757"/>
          </a:xfrm>
        </p:spPr>
        <p:txBody>
          <a:bodyPr vert="horz" lIns="91440" tIns="45720" rIns="91440" bIns="45720" rtlCol="0" anchor="b">
            <a:normAutofit/>
          </a:bodyPr>
          <a:lstStyle/>
          <a:p>
            <a:r>
              <a:rPr lang="en-US" sz="4100" dirty="0"/>
              <a:t>A geometric theory of gravity</a:t>
            </a:r>
          </a:p>
        </p:txBody>
      </p:sp>
      <p:pic>
        <p:nvPicPr>
          <p:cNvPr id="4" name="Content Placeholder 3">
            <a:extLst>
              <a:ext uri="{FF2B5EF4-FFF2-40B4-BE49-F238E27FC236}">
                <a16:creationId xmlns:a16="http://schemas.microsoft.com/office/drawing/2014/main" id="{22961248-57E9-CC51-5301-BE3ED1BED98E}"/>
              </a:ext>
            </a:extLst>
          </p:cNvPr>
          <p:cNvPicPr>
            <a:picLocks noGrp="1" noChangeAspect="1"/>
          </p:cNvPicPr>
          <p:nvPr>
            <p:ph idx="1"/>
          </p:nvPr>
        </p:nvPicPr>
        <p:blipFill>
          <a:blip r:embed="rId2"/>
          <a:stretch>
            <a:fillRect/>
          </a:stretch>
        </p:blipFill>
        <p:spPr>
          <a:xfrm>
            <a:off x="467132" y="304800"/>
            <a:ext cx="4088720" cy="3322085"/>
          </a:xfrm>
          <a:prstGeom prst="rect">
            <a:avLst/>
          </a:prstGeom>
        </p:spPr>
      </p:pic>
      <p:cxnSp>
        <p:nvCxnSpPr>
          <p:cNvPr id="13" name="Straight Connector 12">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5E77608-0713-3B32-3F7E-F98DB8078498}"/>
              </a:ext>
            </a:extLst>
          </p:cNvPr>
          <p:cNvSpPr txBox="1"/>
          <p:nvPr/>
        </p:nvSpPr>
        <p:spPr>
          <a:xfrm>
            <a:off x="4808763" y="2198913"/>
            <a:ext cx="4182837" cy="4024123"/>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sz="1600" dirty="0">
                <a:solidFill>
                  <a:schemeClr val="tx1">
                    <a:lumMod val="75000"/>
                    <a:lumOff val="25000"/>
                  </a:schemeClr>
                </a:solidFill>
              </a:rPr>
              <a:t>Euclidian geometry assumes a “flat” space in which, among the most commonly known attributes, a straight line is the shortest distance between two points, the sum of the angles of all triangles must be 180 degrees, and parallel lines never intersect. </a:t>
            </a:r>
          </a:p>
          <a:p>
            <a:pPr defTabSz="914400">
              <a:lnSpc>
                <a:spcPct val="90000"/>
              </a:lnSpc>
              <a:spcAft>
                <a:spcPts val="600"/>
              </a:spcAft>
              <a:buClr>
                <a:schemeClr val="accent1"/>
              </a:buClr>
              <a:buFont typeface="Calibri" panose="020F0502020204030204" pitchFamily="34" charset="0"/>
            </a:pPr>
            <a:r>
              <a:rPr lang="en-US" sz="1600" dirty="0">
                <a:solidFill>
                  <a:schemeClr val="tx1">
                    <a:lumMod val="75000"/>
                    <a:lumOff val="25000"/>
                  </a:schemeClr>
                </a:solidFill>
              </a:rPr>
              <a:t>Non-Euclidean geometry was not seriously investigated until the nineteenth century, so it is not surprising that Euclidean space is inherently assumed in all of Newton’s laws.</a:t>
            </a:r>
          </a:p>
          <a:p>
            <a:pPr defTabSz="914400">
              <a:lnSpc>
                <a:spcPct val="90000"/>
              </a:lnSpc>
              <a:spcAft>
                <a:spcPts val="600"/>
              </a:spcAft>
              <a:buClr>
                <a:schemeClr val="accent1"/>
              </a:buClr>
              <a:buFont typeface="Calibri" panose="020F0502020204030204" pitchFamily="34" charset="0"/>
            </a:pPr>
            <a:r>
              <a:rPr lang="en-US" sz="1600" dirty="0">
                <a:solidFill>
                  <a:schemeClr val="tx1">
                    <a:lumMod val="75000"/>
                    <a:lumOff val="25000"/>
                  </a:schemeClr>
                </a:solidFill>
              </a:rPr>
              <a:t>The general theory of relativity challenges this long-held assumption. Only empty space is flat. The presence of mass—or energy, since relativity does not distinguish between the two—distorts or curves space and time, or space-time, around it. The motion of any other mass is simply a response to this curved space-time</a:t>
            </a:r>
            <a:r>
              <a:rPr lang="en-US" sz="1600">
                <a:solidFill>
                  <a:schemeClr val="tx1">
                    <a:lumMod val="75000"/>
                    <a:lumOff val="25000"/>
                  </a:schemeClr>
                </a:solidFill>
              </a:rPr>
              <a:t>. </a:t>
            </a:r>
            <a:endParaRPr lang="en-US" sz="1600" dirty="0">
              <a:solidFill>
                <a:schemeClr val="tx1">
                  <a:lumMod val="75000"/>
                  <a:lumOff val="25000"/>
                </a:schemeClr>
              </a:solidFill>
            </a:endParaRPr>
          </a:p>
        </p:txBody>
      </p:sp>
      <p:sp>
        <p:nvSpPr>
          <p:cNvPr id="15" name="Rectangle 14">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FAC66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5A749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TextBox 7">
            <a:extLst>
              <a:ext uri="{FF2B5EF4-FFF2-40B4-BE49-F238E27FC236}">
                <a16:creationId xmlns:a16="http://schemas.microsoft.com/office/drawing/2014/main" id="{BB5F28FE-19F5-AC79-F77B-0C09C775AC73}"/>
              </a:ext>
            </a:extLst>
          </p:cNvPr>
          <p:cNvSpPr txBox="1"/>
          <p:nvPr/>
        </p:nvSpPr>
        <p:spPr>
          <a:xfrm>
            <a:off x="510816" y="3962400"/>
            <a:ext cx="4267200" cy="738664"/>
          </a:xfrm>
          <a:prstGeom prst="rect">
            <a:avLst/>
          </a:prstGeom>
          <a:noFill/>
        </p:spPr>
        <p:txBody>
          <a:bodyPr wrap="square">
            <a:spAutoFit/>
          </a:bodyPr>
          <a:lstStyle/>
          <a:p>
            <a:r>
              <a:rPr lang="en-US" sz="1400" dirty="0"/>
              <a:t>A smaller mass orbiting in the distorted space-time of a larger mass. In fact, all mass or energy distorts space-time.</a:t>
            </a:r>
          </a:p>
        </p:txBody>
      </p:sp>
    </p:spTree>
    <p:extLst>
      <p:ext uri="{BB962C8B-B14F-4D97-AF65-F5344CB8AC3E}">
        <p14:creationId xmlns:p14="http://schemas.microsoft.com/office/powerpoint/2010/main" val="1925090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139BF-C347-AB99-A651-D448C7D657B8}"/>
              </a:ext>
            </a:extLst>
          </p:cNvPr>
          <p:cNvSpPr>
            <a:spLocks noGrp="1"/>
          </p:cNvSpPr>
          <p:nvPr>
            <p:ph type="title"/>
          </p:nvPr>
        </p:nvSpPr>
        <p:spPr/>
        <p:txBody>
          <a:bodyPr/>
          <a:lstStyle/>
          <a:p>
            <a:r>
              <a:rPr lang="en-US" dirty="0"/>
              <a:t>Black holes</a:t>
            </a:r>
          </a:p>
        </p:txBody>
      </p:sp>
      <p:sp>
        <p:nvSpPr>
          <p:cNvPr id="3" name="Content Placeholder 2">
            <a:extLst>
              <a:ext uri="{FF2B5EF4-FFF2-40B4-BE49-F238E27FC236}">
                <a16:creationId xmlns:a16="http://schemas.microsoft.com/office/drawing/2014/main" id="{8312CB25-2C51-ACD8-B9B0-3BF726DE8114}"/>
              </a:ext>
            </a:extLst>
          </p:cNvPr>
          <p:cNvSpPr>
            <a:spLocks noGrp="1"/>
          </p:cNvSpPr>
          <p:nvPr>
            <p:ph idx="1"/>
          </p:nvPr>
        </p:nvSpPr>
        <p:spPr/>
        <p:txBody>
          <a:bodyPr/>
          <a:lstStyle/>
          <a:p>
            <a:r>
              <a:rPr lang="en-US" b="0" i="0" dirty="0">
                <a:solidFill>
                  <a:srgbClr val="424242"/>
                </a:solidFill>
                <a:effectLst/>
                <a:latin typeface="Neue Helvetica W01"/>
              </a:rPr>
              <a:t>Einstein’s theory of gravitation is expressed in one deceptively simple-looking tensor equation (tensors are a generalization of scalars and vectors), which expresses how a mass determines the curvature of space-time around it. The solutions to that equation yield one of the most fascinating predictions: the </a:t>
            </a:r>
            <a:r>
              <a:rPr lang="en-US" b="1" i="0" dirty="0">
                <a:solidFill>
                  <a:srgbClr val="424242"/>
                </a:solidFill>
                <a:effectLst/>
                <a:latin typeface="Neue Helvetica W01"/>
              </a:rPr>
              <a:t>black hole</a:t>
            </a:r>
            <a:r>
              <a:rPr lang="en-US" b="0" i="0" dirty="0">
                <a:solidFill>
                  <a:srgbClr val="424242"/>
                </a:solidFill>
                <a:effectLst/>
                <a:latin typeface="Neue Helvetica W01"/>
              </a:rPr>
              <a:t>. The prediction is that if an object is sufficiently dense, it will collapse in upon itself and be surrounded by an </a:t>
            </a:r>
            <a:r>
              <a:rPr lang="en-US" b="1" i="0" dirty="0">
                <a:solidFill>
                  <a:srgbClr val="424242"/>
                </a:solidFill>
                <a:effectLst/>
                <a:latin typeface="Neue Helvetica W01"/>
              </a:rPr>
              <a:t>event horizon</a:t>
            </a:r>
            <a:r>
              <a:rPr lang="en-US" b="0" i="0" dirty="0">
                <a:solidFill>
                  <a:srgbClr val="424242"/>
                </a:solidFill>
                <a:effectLst/>
                <a:latin typeface="Neue Helvetica W01"/>
              </a:rPr>
              <a:t> from which nothing can escape. The name “black hole,” which was coined by astronomer John Wheeler in 1969, refers to the fact that light cannot escape such an object. Karl Schwarzschild was the first person to note this phenomenon in 1916, but at that time, it was considered mostly to be a mathematical curiosity.</a:t>
            </a:r>
            <a:endParaRPr lang="en-US" dirty="0"/>
          </a:p>
        </p:txBody>
      </p:sp>
    </p:spTree>
    <p:extLst>
      <p:ext uri="{BB962C8B-B14F-4D97-AF65-F5344CB8AC3E}">
        <p14:creationId xmlns:p14="http://schemas.microsoft.com/office/powerpoint/2010/main" val="22877848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PTVERSION" val="XP"/>
  <p:tag name="ISGAMESHOW" val="False"/>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15124</TotalTime>
  <Words>2840</Words>
  <Application>Microsoft Office PowerPoint</Application>
  <PresentationFormat>On-screen Show (4:3)</PresentationFormat>
  <Paragraphs>119</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Retrospect</vt:lpstr>
      <vt:lpstr>GRAVITATION</vt:lpstr>
      <vt:lpstr>Today’s objectives</vt:lpstr>
      <vt:lpstr>History of theory of gravitation</vt:lpstr>
      <vt:lpstr>History of gravitation – Newton’s contribution </vt:lpstr>
      <vt:lpstr>Gravitational force: details</vt:lpstr>
      <vt:lpstr>The Cavendish experiment</vt:lpstr>
      <vt:lpstr>Example: centripetal acceleration of the Moon</vt:lpstr>
      <vt:lpstr>Weight</vt:lpstr>
      <vt:lpstr>Gravitational field</vt:lpstr>
      <vt:lpstr>Gravitational potential energy beyond Earth</vt:lpstr>
      <vt:lpstr>Escape velocity</vt:lpstr>
      <vt:lpstr>Energy and gravitationally bound objects</vt:lpstr>
      <vt:lpstr>Planetary orbits</vt:lpstr>
      <vt:lpstr>Kepler’s laws of planetary motion</vt:lpstr>
      <vt:lpstr>PowerPoint Presentation</vt:lpstr>
      <vt:lpstr>Kepler’s laws of planetary motion</vt:lpstr>
      <vt:lpstr>Kepler’s laws of planetary motion</vt:lpstr>
      <vt:lpstr>Derivation of Kepler’s third law for a circular orbit</vt:lpstr>
      <vt:lpstr>Example: period of a satellite</vt:lpstr>
      <vt:lpstr>Einstein’s theory of gravitation</vt:lpstr>
      <vt:lpstr>Einstein’s theory of gravity</vt:lpstr>
      <vt:lpstr>The principle of equivalence</vt:lpstr>
      <vt:lpstr>A geometric theory of gravity</vt:lpstr>
      <vt:lpstr>Black holes</vt:lpstr>
    </vt:vector>
  </TitlesOfParts>
  <Company>Benjamin Cummings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video slide</dc:title>
  <dc:creator>BCP User</dc:creator>
  <cp:lastModifiedBy>Tatiana Krivosheev</cp:lastModifiedBy>
  <cp:revision>609</cp:revision>
  <cp:lastPrinted>2011-04-21T17:00:36Z</cp:lastPrinted>
  <dcterms:created xsi:type="dcterms:W3CDTF">2002-07-11T17:04:39Z</dcterms:created>
  <dcterms:modified xsi:type="dcterms:W3CDTF">2023-12-15T15:09:27Z</dcterms:modified>
</cp:coreProperties>
</file>