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78" r:id="rId3"/>
    <p:sldId id="279" r:id="rId4"/>
    <p:sldId id="280" r:id="rId5"/>
    <p:sldId id="293" r:id="rId6"/>
    <p:sldId id="281" r:id="rId7"/>
    <p:sldId id="28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61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192C14-3E1A-419C-B2D9-F6912D560F79}" v="1" dt="2021-12-16T17:37:57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8" autoAdjust="0"/>
    <p:restoredTop sz="94660"/>
  </p:normalViewPr>
  <p:slideViewPr>
    <p:cSldViewPr snapToGrid="0">
      <p:cViewPr varScale="1">
        <p:scale>
          <a:sx n="76" d="100"/>
          <a:sy n="76" d="100"/>
        </p:scale>
        <p:origin x="36" y="1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iana Krivosheev" userId="0049177f222f7596" providerId="LiveId" clId="{E0192C14-3E1A-419C-B2D9-F6912D560F79}"/>
    <pc:docChg chg="modSld">
      <pc:chgData name="Tatiana Krivosheev" userId="0049177f222f7596" providerId="LiveId" clId="{E0192C14-3E1A-419C-B2D9-F6912D560F79}" dt="2021-12-16T17:38:02.330" v="1" actId="1076"/>
      <pc:docMkLst>
        <pc:docMk/>
      </pc:docMkLst>
      <pc:sldChg chg="addSp modSp mod">
        <pc:chgData name="Tatiana Krivosheev" userId="0049177f222f7596" providerId="LiveId" clId="{E0192C14-3E1A-419C-B2D9-F6912D560F79}" dt="2021-12-16T17:38:02.330" v="1" actId="1076"/>
        <pc:sldMkLst>
          <pc:docMk/>
          <pc:sldMk cId="2464037572" sldId="256"/>
        </pc:sldMkLst>
        <pc:picChg chg="add mod">
          <ac:chgData name="Tatiana Krivosheev" userId="0049177f222f7596" providerId="LiveId" clId="{E0192C14-3E1A-419C-B2D9-F6912D560F79}" dt="2021-12-16T17:38:02.330" v="1" actId="1076"/>
          <ac:picMkLst>
            <pc:docMk/>
            <pc:sldMk cId="2464037572" sldId="256"/>
            <ac:picMk id="3" creationId="{D454B741-6C2D-46E2-A1C0-D28B1BFEC0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4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3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4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84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3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4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0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33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4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6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63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2E00-9C35-4AF0-88DB-478D143718E2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7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81" y="0"/>
            <a:ext cx="10329119" cy="61974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5797" y="5168242"/>
            <a:ext cx="9246349" cy="1646302"/>
          </a:xfrm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	POTENTIAL ENERGY AND ENERGY CONSERVATION 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47" y="5596039"/>
            <a:ext cx="1778592" cy="12028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54B741-6C2D-46E2-A1C0-D28B1BFEC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71" y="660529"/>
            <a:ext cx="2206943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Conservative and </a:t>
            </a:r>
            <a:r>
              <a:rPr lang="en-US" dirty="0" err="1"/>
              <a:t>nonconservative</a:t>
            </a:r>
            <a:r>
              <a:rPr lang="en-US" dirty="0"/>
              <a:t>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3" y="1585236"/>
                <a:ext cx="9452986" cy="474364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70000"/>
                  </a:lnSpc>
                  <a:buClr>
                    <a:srgbClr val="D33325"/>
                  </a:buClr>
                  <a:buNone/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The work done between two points by any conservative force</a:t>
                </a:r>
              </a:p>
              <a:p>
                <a:pPr>
                  <a:lnSpc>
                    <a:spcPct val="80000"/>
                  </a:lnSpc>
                  <a:buClr>
                    <a:srgbClr val="D33325"/>
                  </a:buClr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is independent of the path between the two points.</a:t>
                </a:r>
              </a:p>
              <a:p>
                <a:pPr>
                  <a:lnSpc>
                    <a:spcPct val="80000"/>
                  </a:lnSpc>
                  <a:buClr>
                    <a:srgbClr val="D33325"/>
                  </a:buClr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is zero if the starting and ending points are the same.</a:t>
                </a:r>
              </a:p>
              <a:p>
                <a:pPr>
                  <a:lnSpc>
                    <a:spcPct val="80000"/>
                  </a:lnSpc>
                  <a:buClr>
                    <a:srgbClr val="D33325"/>
                  </a:buClr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can be expressed in terms of a </a:t>
                </a:r>
                <a:r>
                  <a:rPr lang="en-US" altLang="en-US" sz="2400" i="1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potential energy  function:</a:t>
                </a: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endParaRPr lang="en-US" altLang="en-US" sz="2400" i="1" dirty="0"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  <a:p>
                <a:pPr marL="0" indent="0" algn="ctr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𝑐𝑜𝑛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is the potential energy</a:t>
                </a:r>
                <a:endParaRPr lang="en-US" altLang="en-US" sz="2400" i="1" dirty="0"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  <a:p>
                <a:pPr marL="341313" indent="-341313">
                  <a:lnSpc>
                    <a:spcPct val="80000"/>
                  </a:lnSpc>
                  <a:buClr>
                    <a:srgbClr val="D33325"/>
                  </a:buClr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is reversible.</a:t>
                </a: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endParaRPr lang="en-US" altLang="en-US" sz="2400" dirty="0"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  <a:p>
                <a:pPr marL="0" indent="0">
                  <a:lnSpc>
                    <a:spcPct val="80000"/>
                  </a:lnSpc>
                  <a:buClr>
                    <a:srgbClr val="D33325"/>
                  </a:buClr>
                  <a:buNone/>
                </a:pP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 A force (such as friction) that is not conservative is called a </a:t>
                </a:r>
                <a:r>
                  <a:rPr lang="en-US" altLang="en-US" sz="2400" i="1" dirty="0" err="1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nonconservative</a:t>
                </a:r>
                <a:r>
                  <a:rPr lang="en-US" altLang="en-US" sz="2400" i="1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 force</a:t>
                </a: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, or a </a:t>
                </a:r>
                <a:r>
                  <a:rPr lang="en-US" altLang="en-US" sz="2400" i="1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dissipative</a:t>
                </a:r>
                <a:r>
                  <a:rPr lang="en-US" altLang="en-US" sz="2400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 </a:t>
                </a:r>
                <a:r>
                  <a:rPr lang="en-US" altLang="en-US" sz="2400" i="1" dirty="0"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force.</a:t>
                </a:r>
                <a:endParaRPr lang="en-US" altLang="en-US" sz="2400" dirty="0"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585236"/>
                <a:ext cx="9452986" cy="4743645"/>
              </a:xfrm>
              <a:blipFill>
                <a:blip r:embed="rId2"/>
                <a:stretch>
                  <a:fillRect l="-967" t="-2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117350" y="5953137"/>
            <a:ext cx="5074650" cy="90486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  <a:buClr>
                <a:srgbClr val="D33325"/>
              </a:buClr>
            </a:pPr>
            <a:endParaRPr lang="en-US" altLang="en-US" dirty="0"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algn="r">
              <a:lnSpc>
                <a:spcPct val="80000"/>
              </a:lnSpc>
              <a:buClr>
                <a:srgbClr val="D33325"/>
              </a:buClr>
            </a:pPr>
            <a:r>
              <a:rPr lang="en-US" altLang="en-US" sz="2400" dirty="0">
                <a:ea typeface="Segoe UI Historic" panose="020B0502040204020203" pitchFamily="34" charset="0"/>
                <a:cs typeface="Segoe UI Historic" panose="020B0502040204020203" pitchFamily="34" charset="0"/>
              </a:rPr>
              <a:t>Examples of conservative forces: gravitational and spring </a:t>
            </a:r>
          </a:p>
        </p:txBody>
      </p:sp>
    </p:spTree>
    <p:extLst>
      <p:ext uri="{BB962C8B-B14F-4D97-AF65-F5344CB8AC3E}">
        <p14:creationId xmlns:p14="http://schemas.microsoft.com/office/powerpoint/2010/main" val="9812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71" y="373227"/>
            <a:ext cx="7831282" cy="1153486"/>
          </a:xfrm>
        </p:spPr>
        <p:txBody>
          <a:bodyPr>
            <a:normAutofit/>
          </a:bodyPr>
          <a:lstStyle/>
          <a:p>
            <a:r>
              <a:rPr lang="en-US" altLang="en-US" sz="5400" baseline="-25000" dirty="0"/>
              <a:t>Gravitational potential energy</a:t>
            </a:r>
            <a:endParaRPr lang="en-US" sz="5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66578" y="1526713"/>
                <a:ext cx="8596668" cy="4575704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altLang="en-US" dirty="0"/>
                  <a:t>Energy associated with position inside gravitational field is called </a:t>
                </a:r>
                <a:r>
                  <a:rPr lang="en-US" altLang="en-US" i="1" dirty="0"/>
                  <a:t>gravitational</a:t>
                </a:r>
                <a:r>
                  <a:rPr lang="en-US" altLang="en-US" dirty="0"/>
                  <a:t> </a:t>
                </a:r>
                <a:r>
                  <a:rPr lang="en-US" altLang="en-US" i="1" dirty="0"/>
                  <a:t>potential energy</a:t>
                </a:r>
                <a:r>
                  <a:rPr lang="en-US" altLang="en-US" dirty="0"/>
                  <a:t>.</a:t>
                </a:r>
              </a:p>
              <a:p>
                <a:pPr lvl="1"/>
                <a:r>
                  <a:rPr lang="en-US" altLang="en-US" dirty="0"/>
                  <a:t>Work done by gravitational force as the mass </a:t>
                </a:r>
                <a:r>
                  <a:rPr lang="en-US" alt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altLang="en-US" dirty="0"/>
                  <a:t>   is lowered from </a:t>
                </a:r>
                <a:r>
                  <a:rPr lang="en-US" altLang="en-US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/>
                  <a:t>2</a:t>
                </a:r>
                <a:r>
                  <a:rPr lang="en-US" altLang="en-US" dirty="0"/>
                  <a:t> to </a:t>
                </a:r>
                <a:r>
                  <a:rPr lang="en-US" alt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/>
                  <a:t>1</a:t>
                </a:r>
                <a:r>
                  <a:rPr lang="en-US" altLang="en-US" dirty="0"/>
                  <a:t>:</a:t>
                </a:r>
              </a:p>
              <a:p>
                <a:pPr marL="457200" lvl="1" indent="0">
                  <a:buNone/>
                </a:pPr>
                <a:endParaRPr lang="en-US" altLang="en-US" dirty="0"/>
              </a:p>
              <a:p>
                <a:pPr marL="457200" lvl="1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𝑚𝑔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𝑚𝑔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𝑚𝑔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en-US" dirty="0"/>
              </a:p>
              <a:p>
                <a:pPr marL="457200" lvl="1" indent="0" algn="ctr">
                  <a:buNone/>
                </a:pPr>
                <a:endParaRPr lang="en-US" altLang="en-US" dirty="0"/>
              </a:p>
              <a:p>
                <a:pPr lvl="1"/>
                <a:r>
                  <a:rPr lang="en-US" altLang="en-US" dirty="0"/>
                  <a:t>Compared to the definition of potential energy, it follows that </a:t>
                </a:r>
              </a:p>
              <a:p>
                <a:pPr marL="457200" lvl="1" indent="0">
                  <a:buNone/>
                </a:pPr>
                <a:endParaRPr lang="en-US" alt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𝑚𝑔𝑦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6578" y="1526713"/>
                <a:ext cx="8596668" cy="4575704"/>
              </a:xfrm>
              <a:blipFill>
                <a:blip r:embed="rId2"/>
                <a:stretch>
                  <a:fillRect t="-1864" r="-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98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Gravitational potential energy,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6986"/>
            <a:ext cx="8596668" cy="4875478"/>
          </a:xfrm>
        </p:spPr>
        <p:txBody>
          <a:bodyPr>
            <a:noAutofit/>
          </a:bodyPr>
          <a:lstStyle/>
          <a:p>
            <a:r>
              <a:rPr lang="en-US" sz="2400" dirty="0"/>
              <a:t>Gravitational potential energy is a scalar.</a:t>
            </a:r>
          </a:p>
          <a:p>
            <a:r>
              <a:rPr lang="en-US" sz="2400" dirty="0"/>
              <a:t>SI units of gravitational potential energy are joules (see the definition)</a:t>
            </a:r>
          </a:p>
          <a:p>
            <a:r>
              <a:rPr lang="en-US" sz="2400" dirty="0"/>
              <a:t>Gravitational potential energy is shared between a body and the Earth.</a:t>
            </a:r>
          </a:p>
          <a:p>
            <a:r>
              <a:rPr lang="en-US" sz="2400" dirty="0"/>
              <a:t>Zero level of gravitational potential energy is arbitrary since only </a:t>
            </a:r>
            <a:r>
              <a:rPr lang="en-US" sz="2400" i="1" dirty="0"/>
              <a:t>the change </a:t>
            </a:r>
            <a:r>
              <a:rPr lang="en-US" sz="2400" dirty="0"/>
              <a:t>in potential energy has physical meaning.</a:t>
            </a:r>
          </a:p>
          <a:p>
            <a:r>
              <a:rPr lang="en-US" sz="2400" dirty="0"/>
              <a:t>Could be positive, negative, or zero.</a:t>
            </a:r>
          </a:p>
          <a:p>
            <a:pPr marL="0" lvl="0" indent="0" algn="just">
              <a:lnSpc>
                <a:spcPct val="100000"/>
              </a:lnSpc>
              <a:spcBef>
                <a:spcPct val="50000"/>
              </a:spcBef>
              <a:buClr>
                <a:srgbClr val="D33325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We can use the same expression for gravitational potential energy whether the body’s path is curved or straight.</a:t>
            </a:r>
          </a:p>
          <a:p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945330" y="5540395"/>
                <a:ext cx="5246670" cy="1317605"/>
              </a:xfrm>
              <a:prstGeom prst="rect">
                <a:avLst/>
              </a:prstGeom>
              <a:solidFill>
                <a:schemeClr val="bg1">
                  <a:lumMod val="65000"/>
                  <a:alpha val="9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Note:  Work done by gravitational force can be expressed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330" y="5540395"/>
                <a:ext cx="5246670" cy="1317605"/>
              </a:xfrm>
              <a:prstGeom prst="rect">
                <a:avLst/>
              </a:prstGeom>
              <a:blipFill>
                <a:blip r:embed="rId2"/>
                <a:stretch>
                  <a:fillRect l="-1161" t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38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a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0427"/>
            <a:ext cx="8596668" cy="5042517"/>
          </a:xfrm>
        </p:spPr>
        <p:txBody>
          <a:bodyPr>
            <a:noAutofit/>
          </a:bodyPr>
          <a:lstStyle/>
          <a:p>
            <a:r>
              <a:rPr lang="en-US" sz="2400" dirty="0"/>
              <a:t>A region in space</a:t>
            </a:r>
          </a:p>
          <a:p>
            <a:r>
              <a:rPr lang="en-US" sz="2400" dirty="0"/>
              <a:t>A body</a:t>
            </a:r>
          </a:p>
          <a:p>
            <a:r>
              <a:rPr lang="en-US" sz="2400" dirty="0"/>
              <a:t>A collection of bodies</a:t>
            </a:r>
          </a:p>
          <a:p>
            <a:r>
              <a:rPr lang="en-US" sz="2400" dirty="0"/>
              <a:t>Has a boundary which clearly separates the system and its surroundings.</a:t>
            </a:r>
          </a:p>
          <a:p>
            <a:r>
              <a:rPr lang="en-US" sz="2400" dirty="0"/>
              <a:t>May exchange energy with its surroundings through: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Work done on the system by its surroundings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Heat transfer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Radiant energy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Electrical energy flow (current)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Mass transfer</a:t>
            </a:r>
          </a:p>
          <a:p>
            <a:r>
              <a:rPr lang="en-US" sz="2400" dirty="0"/>
              <a:t>An </a:t>
            </a:r>
            <a:r>
              <a:rPr lang="en-US" sz="2400" i="1" dirty="0"/>
              <a:t>isolated </a:t>
            </a:r>
            <a:r>
              <a:rPr lang="en-US" sz="2400" dirty="0"/>
              <a:t>system is the one that does NOT exchange energy with its environment.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0638" y="555585"/>
            <a:ext cx="5351362" cy="14773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 </a:t>
            </a:r>
            <a:r>
              <a:rPr lang="en-US" b="1" dirty="0"/>
              <a:t>system</a:t>
            </a:r>
            <a:r>
              <a:rPr lang="en-US" dirty="0"/>
              <a:t> is a portion of the universe that has been chosen for studying the changes that take place within it in response to varying conditions. A </a:t>
            </a:r>
            <a:r>
              <a:rPr lang="en-US" b="1" dirty="0"/>
              <a:t>system</a:t>
            </a:r>
            <a:r>
              <a:rPr lang="en-US" dirty="0"/>
              <a:t> may be complex, such as a planet, or relatively simple, as the liquid within a glass. – Encyclopedia Britannica</a:t>
            </a:r>
          </a:p>
        </p:txBody>
      </p:sp>
    </p:spTree>
    <p:extLst>
      <p:ext uri="{BB962C8B-B14F-4D97-AF65-F5344CB8AC3E}">
        <p14:creationId xmlns:p14="http://schemas.microsoft.com/office/powerpoint/2010/main" val="188944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Conservation of mechanical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3161" y="1961564"/>
                <a:ext cx="8596668" cy="4549963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where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en-US" sz="2000" dirty="0"/>
                  <a:t>is the </a:t>
                </a:r>
                <a:r>
                  <a:rPr lang="en-US" sz="2000" b="1" dirty="0"/>
                  <a:t>total mechanical energy of the system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161" y="1961564"/>
                <a:ext cx="8596668" cy="4549963"/>
              </a:xfrm>
              <a:blipFill>
                <a:blip r:embed="rId2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29903" y="1540042"/>
                <a:ext cx="8460606" cy="40410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Let’s remember the Work – Kinetic Energy theorem: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Now let’s remember the definition of the potential energy:</a:t>
                </a:r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𝑐𝑜𝑛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the </a:t>
                </a:r>
                <a:r>
                  <a:rPr lang="en-US" i="1" dirty="0"/>
                  <a:t>only</a:t>
                </a:r>
                <a:r>
                  <a:rPr lang="en-US" dirty="0"/>
                  <a:t> work done on the body is done by a conservative force(s)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algn="ctr"/>
                <a:r>
                  <a:rPr lang="en-US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03" y="1540042"/>
                <a:ext cx="8460606" cy="4041043"/>
              </a:xfrm>
              <a:prstGeom prst="rect">
                <a:avLst/>
              </a:prstGeom>
              <a:blipFill>
                <a:blip r:embed="rId3"/>
                <a:stretch>
                  <a:fillRect l="-504" t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398636" y="3728713"/>
            <a:ext cx="5829630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Total mechanical energy of an isolated system is conserved if the only forces acting within  the system are conservative.</a:t>
            </a:r>
          </a:p>
        </p:txBody>
      </p:sp>
    </p:spTree>
    <p:extLst>
      <p:ext uri="{BB962C8B-B14F-4D97-AF65-F5344CB8AC3E}">
        <p14:creationId xmlns:p14="http://schemas.microsoft.com/office/powerpoint/2010/main" val="212381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energy conservation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1" y="558401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 a football starts its descent toward the wide receiver, gravitational potential energy is converted back into kinetic energy.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295" y="1671175"/>
            <a:ext cx="8065707" cy="34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40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2348</TotalTime>
  <Words>513</Words>
  <Application>Microsoft Office PowerPoint</Application>
  <PresentationFormat>Widescreen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 POTENTIAL ENERGY AND ENERGY CONSERVATION I</vt:lpstr>
      <vt:lpstr>Conservative and nonconservative forces</vt:lpstr>
      <vt:lpstr>Gravitational potential energy</vt:lpstr>
      <vt:lpstr>Gravitational potential energy, continued</vt:lpstr>
      <vt:lpstr>Concept of a system</vt:lpstr>
      <vt:lpstr>Conservation of mechanical energy</vt:lpstr>
      <vt:lpstr>Example of energy conservation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Tatiana Krivosheev</dc:creator>
  <cp:lastModifiedBy>Tatiana Krivosheev</cp:lastModifiedBy>
  <cp:revision>85</cp:revision>
  <dcterms:created xsi:type="dcterms:W3CDTF">2020-03-17T19:17:10Z</dcterms:created>
  <dcterms:modified xsi:type="dcterms:W3CDTF">2021-12-16T17:38:06Z</dcterms:modified>
</cp:coreProperties>
</file>