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284" r:id="rId3"/>
    <p:sldId id="288" r:id="rId4"/>
    <p:sldId id="286" r:id="rId5"/>
    <p:sldId id="289" r:id="rId6"/>
    <p:sldId id="293" r:id="rId7"/>
    <p:sldId id="287" r:id="rId8"/>
    <p:sldId id="291" r:id="rId9"/>
    <p:sldId id="29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61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A9744-D3ED-4DB9-BF80-4D8331C985C5}" v="2" dt="2021-12-16T17:43:17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8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" y="1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8701-FD55-47CD-88A9-7212BC3A7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84437-DCC1-4535-9FB4-FF1B22486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E98FA-AD86-4595-927E-A1C8F8A6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7554A-AB20-4052-B5CF-96686A05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720A9-F60B-4940-A9F9-BBDDB43E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0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A5E5-56AE-4EF7-8C99-8B2C47636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811FB-F73C-4CC3-8116-A8F275CD6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5D9B3-0185-4F56-8BB2-74E0B8F5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100D4-838E-4428-A21A-3839766C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B6CA6-99F9-4F92-BF27-7A289291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65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A5192-EB39-41BB-BE52-8BADF381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158EB-5B40-4F27-A32F-E899F740A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004BB-9D62-43A1-9DFE-9BE82F36E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FBCFF-9162-42EA-BFE5-7F11861D7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274F9-EBF4-421C-9CDF-21D23F2F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76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CD18-8440-4859-B25C-E671323E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BA84B-7609-4AE4-8C6C-AAA8D9D524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BFF5F-BC24-4E78-883E-629217EE2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A7AA9-09A6-4DFE-9CA8-4AD38317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0870B-BD38-4709-9725-4291B9A5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AF9FE-A45C-4CDF-974F-693362090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8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6FF4-BCC1-4676-A696-E142E3BE3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9B6E2-68D0-45F9-BA85-C4A5852E9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CBE79-F3E4-49B6-9299-C02F7ADB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231775-8E95-4A85-9635-D736D38FD7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ADBD7-ADD5-4FD0-8552-2DFAC8499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D344AB-6137-4E1A-A77A-A3CB2146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49D816-B56C-48EB-B50D-CFB8C791D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C2CB42-6E92-4573-B766-DB0AD9A5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6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E52A7-3B9A-48F7-A0EE-60330E75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7D97AD-7B42-443B-B34C-29A749D4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7DFCF-CF45-43AB-B753-35CC9EDD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F26E6-1DF9-46D0-8CEE-1363A3A4E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3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E3613-DEB4-401D-9DC1-3A74B45C4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655536-0841-411A-92BA-B3F4FAAC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4B15A-7F03-4355-BD7F-2450FEBE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08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CCAB2-E72A-4A00-B5B7-8DDB98F5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E46FA-9812-4211-878A-DC02BE6F1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88C55-BDAD-41D7-AEAC-D4DF52DA5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191B8-93E5-4E07-81CA-B96AC45B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E0870-DDF2-4350-8661-460A772C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8EBE9-7496-4168-86DB-0C579A7A4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0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2A772-E96E-421E-BC36-CEB506E6B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2D523-3997-4FE9-B426-B904A08E8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F7C12-E85E-461B-97C7-678F4E9F8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60FEE-A6C2-4188-8CDF-ED8B9E877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600A3-21BB-4B20-AB81-5340A88E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6C20-FBE3-48FF-A63D-E40EB02F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1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C2C0-B29A-4FCF-84E5-7DC48323A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C7F31-F948-49DB-8B14-89B4FF230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B5938-9EFE-4162-A949-8BCE6933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DFB17-5C52-41A9-A71B-E64BF1A8D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15F75-9D95-41CA-84E2-80A3F8302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0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FDA39F-9E61-496A-B8A5-1E2C7572D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228CB3-1DE4-43CD-A268-B57B31FAB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B65A2-6DE9-4DF0-B8E8-92A7BA67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4AD34-909E-4F16-85E7-6EA291751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955B7-AA07-4651-BBF4-5E135333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628677-F196-423B-BFF9-16DF9255A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8235F-4315-424E-B155-AEA10E6AB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AC394-9B9E-4B23-91FD-E6DFBC3B7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8F86E-AC53-45C9-B963-CFEFBDA58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DEE9C-4542-4515-9689-8198948FD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5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4160" y="5211698"/>
            <a:ext cx="9387840" cy="1646302"/>
          </a:xfrm>
          <a:solidFill>
            <a:schemeClr val="bg1">
              <a:lumMod val="65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	</a:t>
            </a:r>
            <a:r>
              <a:rPr lang="en-US" b="1" dirty="0"/>
              <a:t>POTENTIAL ENERGY AND ENERGY CONSERVATION PART II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053" y="294208"/>
            <a:ext cx="6558031" cy="4669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1834C1-0F1A-410F-85CD-3C30D58B4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43" y="5303520"/>
            <a:ext cx="2138292" cy="144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Elastic potential energy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7334" y="1335023"/>
            <a:ext cx="8512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en-US" sz="2400" dirty="0"/>
              <a:t>Figures below show how a spring does work on a block as it is stretched and compressed.</a:t>
            </a:r>
            <a:endParaRPr lang="en-US" alt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271" y="2390775"/>
            <a:ext cx="647700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3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 potential energy, continued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819657"/>
                <a:ext cx="8596668" cy="422170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Let’s calculate the work done by an ideal  spring on a block as the spring stretches from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limLoc m:val="subSu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limLoc m:val="subSu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𝑘𝑥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Now let’s compare this equation to the definition of potential energy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𝑐𝑜𝑛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Conclusion: not only spring force is a </a:t>
                </a:r>
                <a:r>
                  <a:rPr lang="en-US" i="1" dirty="0"/>
                  <a:t>conservative force</a:t>
                </a:r>
                <a:r>
                  <a:rPr lang="en-US" dirty="0"/>
                  <a:t>, but also we can associate </a:t>
                </a:r>
                <a:r>
                  <a:rPr lang="en-US" i="1" dirty="0"/>
                  <a:t>elastic potential energy </a:t>
                </a:r>
                <a:r>
                  <a:rPr lang="en-US" dirty="0"/>
                  <a:t>with it: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819657"/>
                <a:ext cx="8596668" cy="4221706"/>
              </a:xfrm>
              <a:blipFill>
                <a:blip r:embed="rId2"/>
                <a:stretch>
                  <a:fillRect l="-1064" t="-3757" r="-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992" y="799042"/>
            <a:ext cx="2751329" cy="53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4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 potential energy,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286" y="1703389"/>
            <a:ext cx="8596668" cy="3880773"/>
          </a:xfrm>
        </p:spPr>
        <p:txBody>
          <a:bodyPr>
            <a:normAutofit/>
          </a:bodyPr>
          <a:lstStyle/>
          <a:p>
            <a:pPr lvl="1"/>
            <a:r>
              <a:rPr lang="en-US" altLang="en-US" sz="2400" dirty="0"/>
              <a:t>A body is </a:t>
            </a:r>
            <a:r>
              <a:rPr lang="en-US" altLang="en-US" sz="2400" i="1" dirty="0"/>
              <a:t>elastic</a:t>
            </a:r>
            <a:r>
              <a:rPr lang="en-US" altLang="en-US" sz="2400" dirty="0"/>
              <a:t> if it returns to its original shape after being deformed.</a:t>
            </a:r>
          </a:p>
          <a:p>
            <a:pPr lvl="1"/>
            <a:r>
              <a:rPr lang="en-US" altLang="en-US" sz="2400" i="1" dirty="0"/>
              <a:t>Elastic potential energy</a:t>
            </a:r>
            <a:r>
              <a:rPr lang="en-US" altLang="en-US" sz="2400" dirty="0"/>
              <a:t> is the energy stored in an elastic body, such as a spring.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Figure at the right shows a graph of the elastic potential energy for an ideal spring. Note that the elastic potential energy is always positive.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Also note that the elastic potential energy is set to zero at the equilibrium position of the spring.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SI units are J (joules). </a:t>
            </a:r>
            <a:endParaRPr lang="en-US" alt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896" y="3024189"/>
            <a:ext cx="3904146" cy="36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0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elastic potential energy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49" y="2506662"/>
            <a:ext cx="5662700" cy="435133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-103573" y="1721595"/>
                <a:ext cx="6096000" cy="637995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𝑒𝑙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𝑒𝑙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 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 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)/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)/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±0.30 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573" y="1721595"/>
                <a:ext cx="6096000" cy="6379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770649" y="1537892"/>
            <a:ext cx="64363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glider with a mass of 0.200 kg sits on a frictionless horizontal air track, connected to a spring with a spring constant of 5.00 N/m. You pull on the glider stretching  the spring by 0.100 m  and then release it with no initial velocity. The glider begins to move back toward the equilibrium position (x = 0). What is its velocity when x = 0.080 m?   </a:t>
            </a:r>
          </a:p>
        </p:txBody>
      </p:sp>
    </p:spTree>
    <p:extLst>
      <p:ext uri="{BB962C8B-B14F-4D97-AF65-F5344CB8AC3E}">
        <p14:creationId xmlns:p14="http://schemas.microsoft.com/office/powerpoint/2010/main" val="4108626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elastic potential energy, continued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580" y="1371590"/>
            <a:ext cx="3345420" cy="257069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57" y="1653327"/>
            <a:ext cx="7292898" cy="31641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8878" y="4436641"/>
            <a:ext cx="11783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Bar graphs representing the total energy (E), potential energy (U), and kinetic energy (K) of the glider-spring system in different positions.</a:t>
            </a:r>
          </a:p>
          <a:p>
            <a:r>
              <a:rPr lang="en-US" dirty="0"/>
              <a:t>a. The total energy of the system equals the potential energy and the kinetic energy is zero, which is found at the point of the maximum stretch/compression od the spring.</a:t>
            </a:r>
          </a:p>
          <a:p>
            <a:r>
              <a:rPr lang="en-US" dirty="0"/>
              <a:t>b. The glider is midway between the spring’s maximum stretch and equilibrium points, so the kinetic energy plus potential energy bar graphs equal the total energy.</a:t>
            </a:r>
          </a:p>
          <a:p>
            <a:r>
              <a:rPr lang="en-US" dirty="0"/>
              <a:t>c. The glider is at the equilibrium point of the spring, so the kinetic energy bar graph is the highest and equal to the total energy of the system.</a:t>
            </a:r>
          </a:p>
        </p:txBody>
      </p:sp>
    </p:spTree>
    <p:extLst>
      <p:ext uri="{BB962C8B-B14F-4D97-AF65-F5344CB8AC3E}">
        <p14:creationId xmlns:p14="http://schemas.microsoft.com/office/powerpoint/2010/main" val="632257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on the application of elastic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When a situation involves </a:t>
            </a:r>
            <a:r>
              <a:rPr lang="en-US" altLang="en-US" i="1" dirty="0"/>
              <a:t>both</a:t>
            </a:r>
            <a:r>
              <a:rPr lang="en-US" altLang="en-US" dirty="0"/>
              <a:t> gravitational and elastic forces, the total potential energy is the </a:t>
            </a:r>
            <a:r>
              <a:rPr lang="en-US" altLang="en-US" i="1" dirty="0"/>
              <a:t>sum</a:t>
            </a:r>
            <a:r>
              <a:rPr lang="en-US" altLang="en-US" dirty="0"/>
              <a:t> of the gravitational potential energy and the elastic potential energy: </a:t>
            </a:r>
            <a:r>
              <a:rPr lang="en-US" altLang="en-US" i="1" dirty="0"/>
              <a:t>U = </a:t>
            </a:r>
            <a:r>
              <a:rPr lang="en-US" altLang="en-US" i="1" dirty="0" err="1"/>
              <a:t>U</a:t>
            </a:r>
            <a:r>
              <a:rPr lang="en-US" altLang="en-US" baseline="-25000" dirty="0" err="1"/>
              <a:t>g</a:t>
            </a:r>
            <a:r>
              <a:rPr lang="en-US" altLang="en-US" dirty="0"/>
              <a:t> + </a:t>
            </a:r>
            <a:r>
              <a:rPr lang="en-US" altLang="en-US" i="1" dirty="0" err="1"/>
              <a:t>U</a:t>
            </a:r>
            <a:r>
              <a:rPr lang="en-US" altLang="en-US" baseline="-25000" dirty="0" err="1"/>
              <a:t>el</a:t>
            </a:r>
            <a:r>
              <a:rPr lang="en-US" altLang="en-US" dirty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420" y="2883628"/>
            <a:ext cx="8065707" cy="34994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51" y="5579697"/>
            <a:ext cx="64193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bungee jumper transforms gravitational potential energy at the start of the jump into elastic potential energy at the bottom of the jump.</a:t>
            </a:r>
          </a:p>
        </p:txBody>
      </p:sp>
    </p:spTree>
    <p:extLst>
      <p:ext uri="{BB962C8B-B14F-4D97-AF65-F5344CB8AC3E}">
        <p14:creationId xmlns:p14="http://schemas.microsoft.com/office/powerpoint/2010/main" val="3131579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Nonconservative</a:t>
            </a:r>
            <a:r>
              <a:rPr lang="en-US" dirty="0"/>
              <a:t> forces and the conservation of energy principle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Work done by a </a:t>
                </a:r>
                <a:r>
                  <a:rPr lang="en-US" dirty="0" err="1"/>
                  <a:t>nonconservative</a:t>
                </a:r>
                <a:r>
                  <a:rPr lang="en-US" dirty="0"/>
                  <a:t> force cannot be described with the potential energy function.</a:t>
                </a:r>
              </a:p>
              <a:p>
                <a:r>
                  <a:rPr lang="en-US" dirty="0"/>
                  <a:t>Applying the work-kinetic theorem we can conclude that the </a:t>
                </a:r>
                <a:r>
                  <a:rPr lang="en-US" dirty="0" err="1"/>
                  <a:t>nonconservative</a:t>
                </a:r>
                <a:r>
                  <a:rPr lang="en-US" dirty="0"/>
                  <a:t> forces do NOT conserve the total mechanical energy of the system E: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𝑐𝑜𝑛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𝑛𝑐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𝑛𝑐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130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done by </a:t>
            </a:r>
            <a:r>
              <a:rPr lang="en-US" dirty="0" err="1"/>
              <a:t>nonconservative</a:t>
            </a:r>
            <a:r>
              <a:rPr lang="en-US" dirty="0"/>
              <a:t> force and internal energy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Work done by </a:t>
                </a:r>
                <a:r>
                  <a:rPr lang="en-US" dirty="0" err="1"/>
                  <a:t>nonconservative</a:t>
                </a:r>
                <a:r>
                  <a:rPr lang="en-US" dirty="0"/>
                  <a:t> force can be described in terms of </a:t>
                </a:r>
                <a:r>
                  <a:rPr lang="en-US" i="1" dirty="0"/>
                  <a:t>internal</a:t>
                </a:r>
                <a:r>
                  <a:rPr lang="en-US" dirty="0"/>
                  <a:t> energy – energy associated with change in the state of matter.</a:t>
                </a:r>
              </a:p>
              <a:p>
                <a:r>
                  <a:rPr lang="en-US" dirty="0"/>
                  <a:t>Temperature is the measure of the internal energy of a body – as the temperature increases so does the internal energy.</a:t>
                </a:r>
              </a:p>
              <a:p>
                <a:r>
                  <a:rPr lang="en-US" dirty="0"/>
                  <a:t>Work done by </a:t>
                </a:r>
                <a:r>
                  <a:rPr lang="en-US" dirty="0" err="1"/>
                  <a:t>nonconservative</a:t>
                </a:r>
                <a:r>
                  <a:rPr lang="en-US" dirty="0"/>
                  <a:t> forces equals to the change in the internal energy of a body: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leads to the law of conservation of energy for an isolated system:</a:t>
                </a: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003709" y="5934670"/>
            <a:ext cx="4188291" cy="92333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Note that the law of conservation of energy does not include work – it allows us to think purely in terms of energy</a:t>
            </a:r>
          </a:p>
        </p:txBody>
      </p:sp>
    </p:spTree>
    <p:extLst>
      <p:ext uri="{BB962C8B-B14F-4D97-AF65-F5344CB8AC3E}">
        <p14:creationId xmlns:p14="http://schemas.microsoft.com/office/powerpoint/2010/main" val="4053536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</TotalTime>
  <Words>747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 POTENTIAL ENERGY AND ENERGY CONSERVATION PART II</vt:lpstr>
      <vt:lpstr>Elastic potential energy</vt:lpstr>
      <vt:lpstr>Elastic potential energy, continued</vt:lpstr>
      <vt:lpstr>Elastic potential energy, details</vt:lpstr>
      <vt:lpstr>Applying elastic potential energy</vt:lpstr>
      <vt:lpstr>Applying elastic potential energy, continued</vt:lpstr>
      <vt:lpstr>Note on the application of elastic potential energy</vt:lpstr>
      <vt:lpstr>Nonconservative forces and the conservation of energy principle</vt:lpstr>
      <vt:lpstr>Work done by nonconservative force and internal energy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Tatiana Krivosheev</dc:creator>
  <cp:lastModifiedBy>Tatiana Krivosheev</cp:lastModifiedBy>
  <cp:revision>87</cp:revision>
  <dcterms:created xsi:type="dcterms:W3CDTF">2020-03-17T19:17:10Z</dcterms:created>
  <dcterms:modified xsi:type="dcterms:W3CDTF">2021-12-16T17:43:48Z</dcterms:modified>
</cp:coreProperties>
</file>