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7"/>
  </p:notesMasterIdLst>
  <p:sldIdLst>
    <p:sldId id="256" r:id="rId2"/>
    <p:sldId id="275" r:id="rId3"/>
    <p:sldId id="276" r:id="rId4"/>
    <p:sldId id="277" r:id="rId5"/>
    <p:sldId id="27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1E6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4" autoAdjust="0"/>
    <p:restoredTop sz="94660"/>
  </p:normalViewPr>
  <p:slideViewPr>
    <p:cSldViewPr snapToGrid="0">
      <p:cViewPr>
        <p:scale>
          <a:sx n="75" d="100"/>
          <a:sy n="75" d="100"/>
        </p:scale>
        <p:origin x="36" y="12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12/16/2021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DA20-B946-4B47-B466-DA8027407B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765573-C830-47BC-93CE-646308DB9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204E7-C1DE-464B-AB44-51F8E8F5FFF9}"/>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592E5F46-13C9-42BA-A6B5-6FA6CB9A8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63963-7B8B-4F43-923E-FFD6092D1AC6}"/>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469688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42DB-D2DB-40E6-A05D-A1A21FD159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617659-A322-465A-8839-F098269AC3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04121-BAAB-4785-BB3A-DB00374E81C8}"/>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44F577DD-673F-47D3-8764-3643F346B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834AF-AB7A-4C45-8AEB-7891842E9476}"/>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85507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76C8-033B-4280-98C8-604B694FA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E88C0A-1119-4C17-8398-344CBE0C94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DD7439-11A2-471C-902C-B4E519B311F3}"/>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0B7B1307-F6C2-4CA2-B296-EC0B4AE4D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A9454-83EA-479E-B727-BB070B054C37}"/>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40249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88B4-E8F9-4F73-BDF6-F04774B8C1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588306-A929-416D-8620-7D0E8A2FE6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EB0B83-1C31-4F7E-AA2F-4786A485AA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2BC5C5-C5B3-4A4A-9C0C-D178B1D274E6}"/>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66AC3279-73A4-4C2F-8657-2402B4E071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502B0B-E493-4070-A62A-970DACB0CD42}"/>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80196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BDC6-D305-47C9-ABF7-17E9ED07A9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97A5C3-76B5-44E8-8F1B-C0071EA97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26E354-3B7D-4223-9C85-B88518FA92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9BDF3-5B41-4FA5-99B4-A31AAFE497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93CDE1-D839-4F66-A555-38E8DC6D48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60A70E-8FBF-44BE-B9A0-FE68D3E542E6}"/>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8" name="Footer Placeholder 7">
            <a:extLst>
              <a:ext uri="{FF2B5EF4-FFF2-40B4-BE49-F238E27FC236}">
                <a16:creationId xmlns:a16="http://schemas.microsoft.com/office/drawing/2014/main" id="{1DFF1984-B1BA-493B-963F-B9EA78133E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2CC308-D828-47A3-B944-1770AB52BCA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7599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006FC-A88F-4C31-9873-5F807C3FE3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4642DE-6EEF-4981-BC97-37DBF00AB2B0}"/>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4" name="Footer Placeholder 3">
            <a:extLst>
              <a:ext uri="{FF2B5EF4-FFF2-40B4-BE49-F238E27FC236}">
                <a16:creationId xmlns:a16="http://schemas.microsoft.com/office/drawing/2014/main" id="{0C41681E-FE09-4969-ABDC-8715871A0D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B1B3DF-C405-4F69-A60A-564323CFC9F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12778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94A9E3-E7FD-4E37-B6C5-3C68DD2A719C}"/>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3" name="Footer Placeholder 2">
            <a:extLst>
              <a:ext uri="{FF2B5EF4-FFF2-40B4-BE49-F238E27FC236}">
                <a16:creationId xmlns:a16="http://schemas.microsoft.com/office/drawing/2014/main" id="{8F356862-593C-4DA1-8D0A-1D3F619EBF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1070FD-AD08-4F2E-BABB-4A63A58BB77C}"/>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665822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0099-4568-4A57-AE45-CBF7B6D480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12A76B-75C7-4AD0-AED8-5AC71E7AE2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1C7EF-8932-4399-8A13-1E1D658B7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609C40-B012-47E8-97F4-5813BDC54AB0}"/>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B7A1E772-AC86-4F90-9D04-D3227E70FA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F6B72-E1A7-4F11-A851-668C7DC5F9A7}"/>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34454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ABCDB-B072-440D-BF5D-19A76517F9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899609-969E-48DA-AC2F-F63BBA010F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472E70-E228-4A74-8D8E-53A5F2DA1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91F91-AC49-4D3A-98E7-6AB6DFC9D4D2}"/>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676A6222-F2C9-4B29-8D6A-D44368F029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EE11B26-909A-4A2A-A9A2-BACC74C8CACD}"/>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586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5329-FC20-4DAF-A709-02F670D14F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51F6B6-4CF4-48C4-9319-0B0B599C7F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B0EA4-31D1-4470-BC5B-365E4DAA4857}"/>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F1684DB7-6336-43EF-98C4-F263125E6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B4A3A-BDDD-48D5-9282-EA4FD49698B5}"/>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91636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83897B-2C60-4BE3-8ACE-C1F0DB101E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D5B5B9-03E1-4581-BDD6-613A566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147CA-7CB0-4020-8F24-436DEA561B73}"/>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0C6F85D3-BFF0-4E30-A422-1B63D5AF8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BBB94E-8847-41FF-8CEB-FAB1CCB8D62E}"/>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5937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4082537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3962401"/>
            <a:ext cx="109728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4171352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11430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2819400"/>
            <a:ext cx="10972800" cy="14478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5" name="Text Placeholder 4"/>
          <p:cNvSpPr>
            <a:spLocks noGrp="1"/>
          </p:cNvSpPr>
          <p:nvPr>
            <p:ph type="body" sz="quarter" idx="14"/>
          </p:nvPr>
        </p:nvSpPr>
        <p:spPr>
          <a:xfrm>
            <a:off x="609600" y="4419600"/>
            <a:ext cx="10972800" cy="137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820231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A0EA4C-5008-4341-8F82-AC9FA45BA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93C15C-0AD2-4BB8-86A7-2FCAB52AC9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73591E-8574-4865-97A8-BC4CD0A0D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93BB505F-3257-4F9F-BB11-0F94C97C6C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15E2C-F8C7-4A4F-96B8-754660B2D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06814729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2267" y="5211698"/>
            <a:ext cx="8449733" cy="1646302"/>
          </a:xfrm>
          <a:solidFill>
            <a:schemeClr val="bg1">
              <a:lumMod val="50000"/>
            </a:schemeClr>
          </a:solidFill>
        </p:spPr>
        <p:txBody>
          <a:bodyPr/>
          <a:lstStyle/>
          <a:p>
            <a:pPr algn="r"/>
            <a:r>
              <a:rPr lang="en-US" dirty="0"/>
              <a:t>	</a:t>
            </a:r>
            <a:r>
              <a:rPr lang="en-US" sz="4400" b="1" dirty="0"/>
              <a:t>ANGULAR MOMENTUM</a:t>
            </a:r>
            <a:r>
              <a:rPr lang="en-US" sz="4400" b="1" cap="all" dirty="0"/>
              <a:t>    </a:t>
            </a:r>
          </a:p>
        </p:txBody>
      </p:sp>
      <p:pic>
        <p:nvPicPr>
          <p:cNvPr id="3" name="Picture 2">
            <a:extLst>
              <a:ext uri="{FF2B5EF4-FFF2-40B4-BE49-F238E27FC236}">
                <a16:creationId xmlns:a16="http://schemas.microsoft.com/office/drawing/2014/main" id="{EF37BAAF-FAB4-46D6-90CB-F7AD93118954}"/>
              </a:ext>
            </a:extLst>
          </p:cNvPr>
          <p:cNvPicPr>
            <a:picLocks noChangeAspect="1"/>
          </p:cNvPicPr>
          <p:nvPr/>
        </p:nvPicPr>
        <p:blipFill>
          <a:blip r:embed="rId3"/>
          <a:stretch>
            <a:fillRect/>
          </a:stretch>
        </p:blipFill>
        <p:spPr>
          <a:xfrm>
            <a:off x="4055534" y="87563"/>
            <a:ext cx="11322653" cy="4912473"/>
          </a:xfrm>
          <a:prstGeom prst="rect">
            <a:avLst/>
          </a:prstGeom>
        </p:spPr>
      </p:pic>
      <p:pic>
        <p:nvPicPr>
          <p:cNvPr id="4" name="Picture 3">
            <a:extLst>
              <a:ext uri="{FF2B5EF4-FFF2-40B4-BE49-F238E27FC236}">
                <a16:creationId xmlns:a16="http://schemas.microsoft.com/office/drawing/2014/main" id="{A8E9D815-29EA-49A2-A123-7F35A515D5F3}"/>
              </a:ext>
            </a:extLst>
          </p:cNvPr>
          <p:cNvPicPr>
            <a:picLocks noChangeAspect="1"/>
          </p:cNvPicPr>
          <p:nvPr/>
        </p:nvPicPr>
        <p:blipFill>
          <a:blip r:embed="rId4"/>
          <a:stretch>
            <a:fillRect/>
          </a:stretch>
        </p:blipFill>
        <p:spPr>
          <a:xfrm>
            <a:off x="1024735" y="5335035"/>
            <a:ext cx="2014797" cy="1366357"/>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ltLang="en-US" sz="4000" dirty="0"/>
              <a:t>Angular momentum definition</a:t>
            </a:r>
            <a:endParaRPr lang="en-US" sz="4000" dirty="0"/>
          </a:p>
        </p:txBody>
      </p:sp>
      <mc:AlternateContent xmlns:mc="http://schemas.openxmlformats.org/markup-compatibility/2006">
        <mc:Choice xmlns:a14="http://schemas.microsoft.com/office/drawing/2010/main" Requires="a14">
          <p:sp>
            <p:nvSpPr>
              <p:cNvPr id="6" name="Content Placeholder 5"/>
              <p:cNvSpPr>
                <a:spLocks noGrp="1"/>
              </p:cNvSpPr>
              <p:nvPr>
                <p:ph idx="1"/>
              </p:nvPr>
            </p:nvSpPr>
            <p:spPr>
              <a:xfrm>
                <a:off x="838200" y="1679576"/>
                <a:ext cx="5199484" cy="5166188"/>
              </a:xfrm>
            </p:spPr>
            <p:txBody>
              <a:bodyPr>
                <a:normAutofit/>
              </a:bodyPr>
              <a:lstStyle/>
              <a:p>
                <a:pPr marL="256032" indent="-256032">
                  <a:buSzPct val="100000"/>
                </a:pPr>
                <a:endParaRPr lang="en-CA" altLang="en-US" sz="2400" dirty="0"/>
              </a:p>
              <a:p>
                <a:pPr marL="256032" indent="-256032">
                  <a:buSzPct val="100000"/>
                </a:pPr>
                <a:r>
                  <a:rPr lang="en-CA" altLang="en-US" sz="2200" dirty="0"/>
                  <a:t>For a particle  with mass m, and momentum </a:t>
                </a:r>
                <a14:m>
                  <m:oMath xmlns:m="http://schemas.openxmlformats.org/officeDocument/2006/math">
                    <m:acc>
                      <m:accPr>
                        <m:chr m:val="⃗"/>
                        <m:ctrlPr>
                          <a:rPr lang="en-CA" altLang="en-US" sz="2200" i="1" smtClean="0">
                            <a:latin typeface="Cambria Math" panose="02040503050406030204" pitchFamily="18" charset="0"/>
                          </a:rPr>
                        </m:ctrlPr>
                      </m:accPr>
                      <m:e>
                        <m:r>
                          <a:rPr lang="en-US" altLang="en-US" sz="2200" b="0" i="1" smtClean="0">
                            <a:latin typeface="Cambria Math" panose="02040503050406030204" pitchFamily="18" charset="0"/>
                          </a:rPr>
                          <m:t>𝑝</m:t>
                        </m:r>
                      </m:e>
                    </m:acc>
                  </m:oMath>
                </a14:m>
                <a:r>
                  <a:rPr lang="en-CA" altLang="en-US" sz="2200" dirty="0"/>
                  <a:t> :</a:t>
                </a:r>
                <a:endParaRPr lang="en-CA" altLang="en-US" sz="2400" b="1" dirty="0">
                  <a:latin typeface="Cambria Math" panose="02040503050406030204" pitchFamily="18" charset="0"/>
                </a:endParaRPr>
              </a:p>
              <a:p>
                <a:pPr marL="0" indent="0">
                  <a:buSzPct val="100000"/>
                  <a:buNone/>
                </a:pPr>
                <a14:m>
                  <m:oMathPara xmlns:m="http://schemas.openxmlformats.org/officeDocument/2006/math">
                    <m:oMathParaPr>
                      <m:jc m:val="centerGroup"/>
                    </m:oMathParaPr>
                    <m:oMath xmlns:m="http://schemas.openxmlformats.org/officeDocument/2006/math">
                      <m:acc>
                        <m:accPr>
                          <m:chr m:val="⃗"/>
                          <m:ctrlPr>
                            <a:rPr lang="en-CA" altLang="en-US" sz="2400" b="1" i="1">
                              <a:latin typeface="Cambria Math" panose="02040503050406030204" pitchFamily="18" charset="0"/>
                            </a:rPr>
                          </m:ctrlPr>
                        </m:accPr>
                        <m:e>
                          <m:r>
                            <a:rPr lang="en-US" altLang="en-US" sz="2400" b="1" i="1">
                              <a:latin typeface="Cambria Math" panose="02040503050406030204" pitchFamily="18" charset="0"/>
                            </a:rPr>
                            <m:t>𝑳</m:t>
                          </m:r>
                        </m:e>
                      </m:acc>
                      <m:r>
                        <a:rPr lang="en-US" altLang="en-US" sz="2400" b="1" i="1">
                          <a:latin typeface="Cambria Math" panose="02040503050406030204" pitchFamily="18" charset="0"/>
                        </a:rPr>
                        <m:t>=</m:t>
                      </m:r>
                      <m:acc>
                        <m:accPr>
                          <m:chr m:val="⃗"/>
                          <m:ctrlPr>
                            <a:rPr lang="en-US" altLang="en-US" sz="2400" b="1" i="1">
                              <a:latin typeface="Cambria Math" panose="02040503050406030204" pitchFamily="18" charset="0"/>
                            </a:rPr>
                          </m:ctrlPr>
                        </m:accPr>
                        <m:e>
                          <m:r>
                            <a:rPr lang="en-US" altLang="en-US" sz="2400" b="1" i="1">
                              <a:latin typeface="Cambria Math" panose="02040503050406030204" pitchFamily="18" charset="0"/>
                            </a:rPr>
                            <m:t>𝒓</m:t>
                          </m:r>
                        </m:e>
                      </m:acc>
                      <m:r>
                        <a:rPr lang="en-US" altLang="en-US" sz="2400" b="1" i="1">
                          <a:latin typeface="Cambria Math" panose="02040503050406030204" pitchFamily="18" charset="0"/>
                        </a:rPr>
                        <m:t> </m:t>
                      </m:r>
                      <m:r>
                        <a:rPr lang="en-US" altLang="en-US" sz="2400" b="1" i="1">
                          <a:latin typeface="Cambria Math" panose="02040503050406030204" pitchFamily="18" charset="0"/>
                          <a:ea typeface="Cambria Math" panose="02040503050406030204" pitchFamily="18" charset="0"/>
                        </a:rPr>
                        <m:t>×</m:t>
                      </m:r>
                      <m:acc>
                        <m:accPr>
                          <m:chr m:val="⃗"/>
                          <m:ctrlPr>
                            <a:rPr lang="en-US" altLang="en-US" sz="2400" b="1" i="1">
                              <a:latin typeface="Cambria Math" panose="02040503050406030204" pitchFamily="18" charset="0"/>
                              <a:ea typeface="Cambria Math" panose="02040503050406030204" pitchFamily="18" charset="0"/>
                            </a:rPr>
                          </m:ctrlPr>
                        </m:accPr>
                        <m:e>
                          <m:r>
                            <a:rPr lang="en-US" altLang="en-US" sz="2400" b="1" i="1">
                              <a:latin typeface="Cambria Math" panose="02040503050406030204" pitchFamily="18" charset="0"/>
                              <a:ea typeface="Cambria Math" panose="02040503050406030204" pitchFamily="18" charset="0"/>
                            </a:rPr>
                            <m:t>𝒑</m:t>
                          </m:r>
                        </m:e>
                      </m:acc>
                    </m:oMath>
                  </m:oMathPara>
                </a14:m>
                <a:endParaRPr lang="en-CA" altLang="en-US" sz="2400" b="1" dirty="0"/>
              </a:p>
              <a:p>
                <a:pPr marL="0" indent="0">
                  <a:buSzPct val="100000"/>
                  <a:buNone/>
                </a:pPr>
                <a:endParaRPr lang="en-CA" altLang="en-US" sz="2400" dirty="0"/>
              </a:p>
              <a:p>
                <a:pPr marL="256032" indent="-256032">
                  <a:buSzPct val="100000"/>
                </a:pPr>
                <a:r>
                  <a:rPr lang="en-CA" altLang="en-US" sz="2200" dirty="0"/>
                  <a:t>To find the total angular momentum of a rigid body rotating with angular speed </a:t>
                </a:r>
                <a:r>
                  <a:rPr lang="el-GR" altLang="en-US" sz="2200" i="1" dirty="0"/>
                  <a:t>ω</a:t>
                </a:r>
                <a:r>
                  <a:rPr lang="en-CA" altLang="en-US" sz="2200" dirty="0"/>
                  <a:t>, first consider a thin slice of the object.</a:t>
                </a:r>
              </a:p>
              <a:p>
                <a:pPr marL="256032" indent="-256032">
                  <a:buSzPct val="100000"/>
                </a:pPr>
                <a:r>
                  <a:rPr lang="en-CA" altLang="en-US" sz="2200" dirty="0"/>
                  <a:t>Each particle in the slice with mass </a:t>
                </a:r>
                <a:r>
                  <a:rPr lang="en-CA" altLang="en-US" sz="2200" i="1" dirty="0"/>
                  <a:t>m</a:t>
                </a:r>
                <a:r>
                  <a:rPr lang="en-CA" altLang="en-US" sz="2200" i="1" baseline="-25000" dirty="0"/>
                  <a:t>i</a:t>
                </a:r>
                <a:r>
                  <a:rPr lang="en-CA" altLang="en-US" sz="2200" dirty="0"/>
                  <a:t> has angular momentum: </a:t>
                </a:r>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838200" y="1679576"/>
                <a:ext cx="5199484" cy="5166188"/>
              </a:xfrm>
              <a:blipFill>
                <a:blip r:embed="rId3"/>
                <a:stretch>
                  <a:fillRect l="-1408" r="-1643"/>
                </a:stretch>
              </a:blipFill>
            </p:spPr>
            <p:txBody>
              <a:bodyPr/>
              <a:lstStyle/>
              <a:p>
                <a:r>
                  <a:rPr lang="en-US">
                    <a:noFill/>
                  </a:rPr>
                  <a:t> </a:t>
                </a:r>
              </a:p>
            </p:txBody>
          </p:sp>
        </mc:Fallback>
      </mc:AlternateContent>
      <p:graphicFrame>
        <p:nvGraphicFramePr>
          <p:cNvPr id="8" name="Object 7" descr="L sub i = m sub i r sub i squared omega&#10;"/>
          <p:cNvGraphicFramePr>
            <a:graphicFrameLocks noChangeAspect="1"/>
          </p:cNvGraphicFramePr>
          <p:nvPr>
            <p:extLst>
              <p:ext uri="{D42A27DB-BD31-4B8C-83A1-F6EECF244321}">
                <p14:modId xmlns:p14="http://schemas.microsoft.com/office/powerpoint/2010/main" val="1300790124"/>
              </p:ext>
            </p:extLst>
          </p:nvPr>
        </p:nvGraphicFramePr>
        <p:xfrm>
          <a:off x="2777105" y="5920413"/>
          <a:ext cx="1371524" cy="465333"/>
        </p:xfrm>
        <a:graphic>
          <a:graphicData uri="http://schemas.openxmlformats.org/presentationml/2006/ole">
            <mc:AlternateContent xmlns:mc="http://schemas.openxmlformats.org/markup-compatibility/2006">
              <mc:Choice xmlns:v="urn:schemas-microsoft-com:vml" Requires="v">
                <p:oleObj spid="_x0000_s6156" name="Equation" r:id="rId4" imgW="711000" imgH="241200" progId="Equation.DSMT4">
                  <p:embed/>
                </p:oleObj>
              </mc:Choice>
              <mc:Fallback>
                <p:oleObj name="Equation" r:id="rId4" imgW="711000" imgH="241200" progId="Equation.DSMT4">
                  <p:embed/>
                  <p:pic>
                    <p:nvPicPr>
                      <p:cNvPr id="8" name="Object 7" descr="L sub i = m sub i r sub i squared omega&#10;"/>
                      <p:cNvPicPr/>
                      <p:nvPr/>
                    </p:nvPicPr>
                    <p:blipFill>
                      <a:blip r:embed="rId5"/>
                      <a:stretch>
                        <a:fillRect/>
                      </a:stretch>
                    </p:blipFill>
                    <p:spPr>
                      <a:xfrm>
                        <a:off x="2777105" y="5920413"/>
                        <a:ext cx="1371524" cy="465333"/>
                      </a:xfrm>
                      <a:prstGeom prst="rect">
                        <a:avLst/>
                      </a:prstGeom>
                    </p:spPr>
                  </p:pic>
                </p:oleObj>
              </mc:Fallback>
            </mc:AlternateContent>
          </a:graphicData>
        </a:graphic>
      </p:graphicFrame>
      <p:pic>
        <p:nvPicPr>
          <p:cNvPr id="7" name="Picture 6" descr="In the x y z space, a slice of a rigid body rotates about the z-axis. Vector L sub i for the angular momentum of the ith particle of the rigid body extends from O along the positive z-axis. Position vector r sub i extends from O to the particle of mass m sub i, and v sub i = r sub i omega extends from m sub i, perpendicular to r sub i. L sub i is perpendicular to the plane of motion, if O is in that plane, and it has magnitude L sub i  = m sub i v sub i r sub i = m sub i r sub i squared omega.&#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8400" y="1752600"/>
            <a:ext cx="4077148" cy="4369254"/>
          </a:xfrm>
          <a:prstGeom prst="rect">
            <a:avLst/>
          </a:prstGeom>
        </p:spPr>
      </p:pic>
    </p:spTree>
    <p:extLst>
      <p:ext uri="{BB962C8B-B14F-4D97-AF65-F5344CB8AC3E}">
        <p14:creationId xmlns:p14="http://schemas.microsoft.com/office/powerpoint/2010/main" val="340053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Angular Momentum, Continued</a:t>
            </a:r>
            <a:endParaRPr lang="en-US" sz="2000" dirty="0"/>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1044401" y="1495460"/>
                <a:ext cx="8717665" cy="2847939"/>
              </a:xfrm>
            </p:spPr>
            <p:txBody>
              <a:bodyPr>
                <a:normAutofit/>
              </a:bodyPr>
              <a:lstStyle/>
              <a:p>
                <a:r>
                  <a:rPr lang="en-CA" altLang="en-US" sz="2200" dirty="0"/>
                  <a:t>For a rigid body rotating around an axis of symmetry, the angular momentum is:</a:t>
                </a:r>
              </a:p>
              <a:p>
                <a:pPr marL="0" indent="0">
                  <a:buNone/>
                </a:pPr>
                <a14:m>
                  <m:oMathPara xmlns:m="http://schemas.openxmlformats.org/officeDocument/2006/math">
                    <m:oMathParaPr>
                      <m:jc m:val="centerGroup"/>
                    </m:oMathParaPr>
                    <m:oMath xmlns:m="http://schemas.openxmlformats.org/officeDocument/2006/math">
                      <m:acc>
                        <m:accPr>
                          <m:chr m:val="⃗"/>
                          <m:ctrlPr>
                            <a:rPr lang="en-CA" altLang="en-US" sz="2200" i="1" smtClean="0">
                              <a:latin typeface="Cambria Math" panose="02040503050406030204" pitchFamily="18" charset="0"/>
                            </a:rPr>
                          </m:ctrlPr>
                        </m:accPr>
                        <m:e>
                          <m:r>
                            <a:rPr lang="en-US" altLang="en-US" sz="2200" b="0" i="1" smtClean="0">
                              <a:latin typeface="Cambria Math" panose="02040503050406030204" pitchFamily="18" charset="0"/>
                            </a:rPr>
                            <m:t>𝐿</m:t>
                          </m:r>
                        </m:e>
                      </m:acc>
                      <m:r>
                        <a:rPr lang="en-US" altLang="en-US" sz="2200" b="0" i="1" smtClean="0">
                          <a:latin typeface="Cambria Math" panose="02040503050406030204" pitchFamily="18" charset="0"/>
                        </a:rPr>
                        <m:t>=</m:t>
                      </m:r>
                      <m:r>
                        <a:rPr lang="en-US" altLang="en-US" sz="2200" b="0" i="1" smtClean="0">
                          <a:latin typeface="Cambria Math" panose="02040503050406030204" pitchFamily="18" charset="0"/>
                        </a:rPr>
                        <m:t>𝐼</m:t>
                      </m:r>
                      <m:acc>
                        <m:accPr>
                          <m:chr m:val="⃗"/>
                          <m:ctrlPr>
                            <a:rPr lang="en-US" altLang="en-US" sz="2200" b="0" i="1" smtClean="0">
                              <a:latin typeface="Cambria Math" panose="02040503050406030204" pitchFamily="18" charset="0"/>
                            </a:rPr>
                          </m:ctrlPr>
                        </m:accPr>
                        <m:e>
                          <m:r>
                            <a:rPr lang="en-US" altLang="en-US" sz="2200" b="0" i="1" smtClean="0">
                              <a:latin typeface="Cambria Math" panose="02040503050406030204" pitchFamily="18" charset="0"/>
                              <a:ea typeface="Cambria Math" panose="02040503050406030204" pitchFamily="18" charset="0"/>
                            </a:rPr>
                            <m:t>𝜔</m:t>
                          </m:r>
                        </m:e>
                      </m:acc>
                    </m:oMath>
                  </m:oMathPara>
                </a14:m>
                <a:endParaRPr lang="en-CA" altLang="en-US" sz="2200" dirty="0"/>
              </a:p>
              <a:p>
                <a:pPr marL="0" indent="0">
                  <a:buNone/>
                </a:pPr>
                <a:r>
                  <a:rPr lang="en-CA" altLang="en-US" sz="2200" dirty="0"/>
                  <a:t>   where </a:t>
                </a:r>
                <a14:m>
                  <m:oMath xmlns:m="http://schemas.openxmlformats.org/officeDocument/2006/math">
                    <m:r>
                      <a:rPr lang="en-US" altLang="en-US" sz="2200" b="0" i="1" smtClean="0">
                        <a:latin typeface="Cambria Math" panose="02040503050406030204" pitchFamily="18" charset="0"/>
                      </a:rPr>
                      <m:t>𝐼</m:t>
                    </m:r>
                    <m:r>
                      <a:rPr lang="en-US" altLang="en-US" sz="2200" b="0" i="1" smtClean="0">
                        <a:latin typeface="Cambria Math" panose="02040503050406030204" pitchFamily="18" charset="0"/>
                      </a:rPr>
                      <m:t> </m:t>
                    </m:r>
                  </m:oMath>
                </a14:m>
                <a:r>
                  <a:rPr lang="en-CA" altLang="en-US" sz="2200" dirty="0"/>
                  <a:t>is the moment of inertia of rigid body, and</a:t>
                </a:r>
              </a:p>
              <a:p>
                <a:pPr marL="0" indent="0">
                  <a:buNone/>
                </a:pPr>
                <a:r>
                  <a:rPr lang="en-CA" altLang="en-US" sz="2200" dirty="0"/>
                  <a:t>              </a:t>
                </a:r>
                <a14:m>
                  <m:oMath xmlns:m="http://schemas.openxmlformats.org/officeDocument/2006/math">
                    <m:acc>
                      <m:accPr>
                        <m:chr m:val="⃗"/>
                        <m:ctrlPr>
                          <a:rPr lang="en-US" altLang="en-US" sz="2200" b="0" i="1" smtClean="0">
                            <a:latin typeface="Cambria Math" panose="02040503050406030204" pitchFamily="18" charset="0"/>
                          </a:rPr>
                        </m:ctrlPr>
                      </m:accPr>
                      <m:e>
                        <m:r>
                          <a:rPr lang="en-US" altLang="en-US" sz="2200" b="0" i="1" smtClean="0">
                            <a:latin typeface="Cambria Math" panose="02040503050406030204" pitchFamily="18" charset="0"/>
                            <a:ea typeface="Cambria Math" panose="02040503050406030204" pitchFamily="18" charset="0"/>
                          </a:rPr>
                          <m:t>𝜔</m:t>
                        </m:r>
                      </m:e>
                    </m:acc>
                  </m:oMath>
                </a14:m>
                <a:r>
                  <a:rPr lang="en-CA" altLang="en-US" sz="2200" dirty="0"/>
                  <a:t>   is the angular velocity </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1044401" y="1495460"/>
                <a:ext cx="8717665" cy="2847939"/>
              </a:xfrm>
              <a:blipFill>
                <a:blip r:embed="rId2"/>
                <a:stretch>
                  <a:fillRect l="-769" t="-257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Content Placeholder 4"/>
              <p:cNvSpPr>
                <a:spLocks noGrp="1"/>
              </p:cNvSpPr>
              <p:nvPr>
                <p:ph idx="13"/>
              </p:nvPr>
            </p:nvSpPr>
            <p:spPr>
              <a:xfrm>
                <a:off x="1044402" y="3527736"/>
                <a:ext cx="8455198" cy="1945998"/>
              </a:xfrm>
            </p:spPr>
            <p:txBody>
              <a:bodyPr>
                <a:normAutofit fontScale="92500" lnSpcReduction="10000"/>
              </a:bodyPr>
              <a:lstStyle/>
              <a:p>
                <a:r>
                  <a:rPr lang="en-CA" altLang="en-US" sz="2200" dirty="0"/>
                  <a:t>For any system of particles, the rate of change of the total angular momentum equals the sum of the torques of all forces acting on all the particles:</a:t>
                </a:r>
              </a:p>
              <a:p>
                <a:endParaRPr lang="en-CA" altLang="en-US" sz="2200" dirty="0"/>
              </a:p>
              <a:p>
                <a:pPr marL="0" indent="0">
                  <a:buNone/>
                </a:pPr>
                <a14:m>
                  <m:oMathPara xmlns:m="http://schemas.openxmlformats.org/officeDocument/2006/math">
                    <m:oMathParaPr>
                      <m:jc m:val="centerGroup"/>
                    </m:oMathParaPr>
                    <m:oMath xmlns:m="http://schemas.openxmlformats.org/officeDocument/2006/math">
                      <m:nary>
                        <m:naryPr>
                          <m:chr m:val="∑"/>
                          <m:subHide m:val="on"/>
                          <m:supHide m:val="on"/>
                          <m:ctrlPr>
                            <a:rPr lang="en-US" sz="2200" i="1" smtClean="0">
                              <a:latin typeface="Cambria Math" panose="02040503050406030204" pitchFamily="18" charset="0"/>
                            </a:rPr>
                          </m:ctrlPr>
                        </m:naryPr>
                        <m:sub/>
                        <m:sup/>
                        <m:e>
                          <m:acc>
                            <m:accPr>
                              <m:chr m:val="⃗"/>
                              <m:ctrlPr>
                                <a:rPr lang="en-US" sz="2200" i="1" smtClean="0">
                                  <a:latin typeface="Cambria Math" panose="02040503050406030204" pitchFamily="18" charset="0"/>
                                </a:rPr>
                              </m:ctrlPr>
                            </m:accPr>
                            <m:e>
                              <m:r>
                                <a:rPr lang="en-US" sz="2200" i="1" smtClean="0">
                                  <a:latin typeface="Cambria Math" panose="02040503050406030204" pitchFamily="18" charset="0"/>
                                  <a:ea typeface="Cambria Math" panose="02040503050406030204" pitchFamily="18" charset="0"/>
                                </a:rPr>
                                <m:t>𝜏</m:t>
                              </m:r>
                            </m:e>
                          </m:acc>
                        </m:e>
                      </m:nary>
                      <m:r>
                        <a:rPr lang="en-US" sz="2200" b="0" i="0"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𝑑</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𝐿</m:t>
                              </m:r>
                            </m:e>
                          </m:acc>
                        </m:num>
                        <m:den>
                          <m:r>
                            <a:rPr lang="en-US" sz="2200" b="0" i="1" smtClean="0">
                              <a:latin typeface="Cambria Math" panose="02040503050406030204" pitchFamily="18" charset="0"/>
                            </a:rPr>
                            <m:t>𝑑𝑡</m:t>
                          </m:r>
                        </m:den>
                      </m:f>
                    </m:oMath>
                  </m:oMathPara>
                </a14:m>
                <a:endParaRPr lang="en-US" sz="2200" dirty="0"/>
              </a:p>
            </p:txBody>
          </p:sp>
        </mc:Choice>
        <mc:Fallback>
          <p:sp>
            <p:nvSpPr>
              <p:cNvPr id="5" name="Content Placeholder 4"/>
              <p:cNvSpPr>
                <a:spLocks noGrp="1" noRot="1" noChangeAspect="1" noMove="1" noResize="1" noEditPoints="1" noAdjustHandles="1" noChangeArrowheads="1" noChangeShapeType="1" noTextEdit="1"/>
              </p:cNvSpPr>
              <p:nvPr>
                <p:ph idx="13"/>
              </p:nvPr>
            </p:nvSpPr>
            <p:spPr>
              <a:xfrm>
                <a:off x="1044402" y="3527736"/>
                <a:ext cx="8455198" cy="1945998"/>
              </a:xfrm>
              <a:blipFill>
                <a:blip r:embed="rId3"/>
                <a:stretch>
                  <a:fillRect l="-649" t="-4702"/>
                </a:stretch>
              </a:blipFill>
            </p:spPr>
            <p:txBody>
              <a:bodyPr/>
              <a:lstStyle/>
              <a:p>
                <a:r>
                  <a:rPr lang="en-US">
                    <a:noFill/>
                  </a:rPr>
                  <a:t> </a:t>
                </a:r>
              </a:p>
            </p:txBody>
          </p:sp>
        </mc:Fallback>
      </mc:AlternateContent>
      <p:sp>
        <p:nvSpPr>
          <p:cNvPr id="6" name="TextBox 5"/>
          <p:cNvSpPr txBox="1"/>
          <p:nvPr/>
        </p:nvSpPr>
        <p:spPr>
          <a:xfrm>
            <a:off x="6976533" y="5630333"/>
            <a:ext cx="5215467" cy="1227667"/>
          </a:xfrm>
          <a:prstGeom prst="rect">
            <a:avLst/>
          </a:prstGeom>
          <a:solidFill>
            <a:schemeClr val="bg1">
              <a:lumMod val="65000"/>
            </a:schemeClr>
          </a:solidFill>
        </p:spPr>
        <p:txBody>
          <a:bodyPr wrap="square" rtlCol="0">
            <a:spAutoFit/>
          </a:bodyPr>
          <a:lstStyle/>
          <a:p>
            <a:r>
              <a:rPr lang="en-US" dirty="0"/>
              <a:t>Note: </a:t>
            </a:r>
          </a:p>
          <a:p>
            <a:pPr marL="342900" indent="-342900">
              <a:buAutoNum type="arabicPeriod"/>
            </a:pPr>
            <a:r>
              <a:rPr lang="en-US" dirty="0"/>
              <a:t>Value of angular momentum depends on the choice of origin</a:t>
            </a:r>
          </a:p>
          <a:p>
            <a:r>
              <a:rPr lang="en-US" dirty="0"/>
              <a:t>2. SI units  - kg-m</a:t>
            </a:r>
            <a:r>
              <a:rPr lang="en-US" baseline="30000" dirty="0"/>
              <a:t> 2</a:t>
            </a:r>
            <a:r>
              <a:rPr lang="en-US" dirty="0"/>
              <a:t>/s</a:t>
            </a:r>
          </a:p>
        </p:txBody>
      </p:sp>
    </p:spTree>
    <p:extLst>
      <p:ext uri="{BB962C8B-B14F-4D97-AF65-F5344CB8AC3E}">
        <p14:creationId xmlns:p14="http://schemas.microsoft.com/office/powerpoint/2010/main" val="207218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ltLang="en-US" sz="4000" dirty="0"/>
              <a:t>Angular momentum: direction </a:t>
            </a:r>
            <a:endParaRPr lang="en-US" sz="4000" dirty="0"/>
          </a:p>
        </p:txBody>
      </p:sp>
      <p:pic>
        <p:nvPicPr>
          <p:cNvPr id="3" name="Picture 2">
            <a:extLst>
              <a:ext uri="{FF2B5EF4-FFF2-40B4-BE49-F238E27FC236}">
                <a16:creationId xmlns:a16="http://schemas.microsoft.com/office/drawing/2014/main" id="{F946418A-EE79-4FB2-A19C-2F26CAB7B685}"/>
              </a:ext>
            </a:extLst>
          </p:cNvPr>
          <p:cNvPicPr>
            <a:picLocks noChangeAspect="1"/>
          </p:cNvPicPr>
          <p:nvPr/>
        </p:nvPicPr>
        <p:blipFill>
          <a:blip r:embed="rId2"/>
          <a:stretch>
            <a:fillRect/>
          </a:stretch>
        </p:blipFill>
        <p:spPr>
          <a:xfrm>
            <a:off x="1286933" y="1777335"/>
            <a:ext cx="8065707" cy="3499407"/>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E8160EB0-95F0-40E7-AFA0-B0BE0DB0B1C0}"/>
                  </a:ext>
                </a:extLst>
              </p:cNvPr>
              <p:cNvSpPr txBox="1"/>
              <p:nvPr/>
            </p:nvSpPr>
            <p:spPr>
              <a:xfrm>
                <a:off x="694265" y="5528380"/>
                <a:ext cx="10320867" cy="964495"/>
              </a:xfrm>
              <a:prstGeom prst="rect">
                <a:avLst/>
              </a:prstGeom>
              <a:noFill/>
            </p:spPr>
            <p:txBody>
              <a:bodyPr wrap="square">
                <a:spAutoFit/>
              </a:bodyPr>
              <a:lstStyle/>
              <a:p>
                <a:r>
                  <a:rPr lang="en-US" sz="1800" dirty="0"/>
                  <a:t>In three-dimensional space, the position vector </a:t>
                </a:r>
                <a14:m>
                  <m:oMath xmlns:m="http://schemas.openxmlformats.org/officeDocument/2006/math">
                    <m:acc>
                      <m:accPr>
                        <m:chr m:val="⃗"/>
                        <m:ctrlPr>
                          <a:rPr lang="en-US" sz="1800" i="1" smtClean="0">
                            <a:latin typeface="Cambria Math" panose="02040503050406030204" pitchFamily="18" charset="0"/>
                          </a:rPr>
                        </m:ctrlPr>
                      </m:accPr>
                      <m:e>
                        <m:r>
                          <a:rPr lang="en-US" sz="1800" b="1" i="0" smtClean="0">
                            <a:latin typeface="Cambria Math"/>
                          </a:rPr>
                          <m:t>𝐫</m:t>
                        </m:r>
                      </m:e>
                    </m:acc>
                  </m:oMath>
                </a14:m>
                <a:r>
                  <a:rPr lang="en-US" sz="1800" dirty="0"/>
                  <a:t> locates a particle in the </a:t>
                </a:r>
                <a:r>
                  <a:rPr lang="en-US" sz="1800" i="1" dirty="0"/>
                  <a:t>xy</a:t>
                </a:r>
                <a:r>
                  <a:rPr lang="en-US" sz="1800" dirty="0"/>
                  <a:t>-plane with linear momentum </a:t>
                </a:r>
                <a14:m>
                  <m:oMath xmlns:m="http://schemas.openxmlformats.org/officeDocument/2006/math">
                    <m:acc>
                      <m:accPr>
                        <m:chr m:val="⃗"/>
                        <m:ctrlPr>
                          <a:rPr lang="en-US" sz="1800" i="1" smtClean="0">
                            <a:latin typeface="Cambria Math" panose="02040503050406030204" pitchFamily="18" charset="0"/>
                          </a:rPr>
                        </m:ctrlPr>
                      </m:accPr>
                      <m:e>
                        <m:r>
                          <a:rPr lang="en-US" sz="1800" b="1" i="0" smtClean="0">
                            <a:latin typeface="Cambria Math"/>
                          </a:rPr>
                          <m:t>𝐩</m:t>
                        </m:r>
                      </m:e>
                    </m:acc>
                  </m:oMath>
                </a14:m>
                <a:r>
                  <a:rPr lang="en-US" sz="1800" dirty="0"/>
                  <a:t>. The angular momentum with respect to the origin is </a:t>
                </a:r>
                <a14:m>
                  <m:oMath xmlns:m="http://schemas.openxmlformats.org/officeDocument/2006/math">
                    <m:acc>
                      <m:accPr>
                        <m:chr m:val="⃗"/>
                        <m:ctrlPr>
                          <a:rPr lang="en-US" sz="1800" i="1" dirty="0" smtClean="0">
                            <a:latin typeface="Cambria Math" panose="02040503050406030204" pitchFamily="18" charset="0"/>
                          </a:rPr>
                        </m:ctrlPr>
                      </m:accPr>
                      <m:e>
                        <m:r>
                          <a:rPr lang="en-US" sz="1800" b="1" i="0" dirty="0" smtClean="0">
                            <a:latin typeface="Cambria Math"/>
                          </a:rPr>
                          <m:t>𝐥</m:t>
                        </m:r>
                      </m:e>
                    </m:acc>
                    <m:r>
                      <a:rPr lang="en-US" sz="1800" b="0" i="1" dirty="0" smtClean="0">
                        <a:latin typeface="Cambria Math"/>
                      </a:rPr>
                      <m:t>= </m:t>
                    </m:r>
                    <m:acc>
                      <m:accPr>
                        <m:chr m:val="⃗"/>
                        <m:ctrlPr>
                          <a:rPr lang="en-US" sz="1800" b="0" i="1" dirty="0" smtClean="0">
                            <a:latin typeface="Cambria Math" panose="02040503050406030204" pitchFamily="18" charset="0"/>
                          </a:rPr>
                        </m:ctrlPr>
                      </m:accPr>
                      <m:e>
                        <m:r>
                          <a:rPr lang="en-US" sz="1800" b="1" i="0" dirty="0" smtClean="0">
                            <a:latin typeface="Cambria Math"/>
                          </a:rPr>
                          <m:t>𝐫</m:t>
                        </m:r>
                      </m:e>
                    </m:acc>
                    <m:r>
                      <a:rPr lang="en-US" sz="1800" b="0" i="1" dirty="0" smtClean="0">
                        <a:latin typeface="Cambria Math"/>
                      </a:rPr>
                      <m:t> </m:t>
                    </m:r>
                    <m:r>
                      <a:rPr lang="en-US" sz="1800" b="0" i="1" dirty="0" smtClean="0">
                        <a:latin typeface="Cambria Math"/>
                        <a:ea typeface="Cambria Math"/>
                      </a:rPr>
                      <m:t>× </m:t>
                    </m:r>
                    <m:acc>
                      <m:accPr>
                        <m:chr m:val="⃗"/>
                        <m:ctrlPr>
                          <a:rPr lang="en-US" sz="1800" b="0" i="1" dirty="0" smtClean="0">
                            <a:latin typeface="Cambria Math" panose="02040503050406030204" pitchFamily="18" charset="0"/>
                            <a:ea typeface="Cambria Math"/>
                          </a:rPr>
                        </m:ctrlPr>
                      </m:accPr>
                      <m:e>
                        <m:r>
                          <a:rPr lang="en-US" sz="1800" b="1" i="0" dirty="0" smtClean="0">
                            <a:latin typeface="Cambria Math"/>
                            <a:ea typeface="Cambria Math"/>
                          </a:rPr>
                          <m:t>𝐩</m:t>
                        </m:r>
                      </m:e>
                    </m:acc>
                  </m:oMath>
                </a14:m>
                <a:r>
                  <a:rPr lang="en-US" sz="1800" dirty="0"/>
                  <a:t>, which is in the </a:t>
                </a:r>
                <a:r>
                  <a:rPr lang="en-US" sz="1800" i="1" dirty="0"/>
                  <a:t>z</a:t>
                </a:r>
                <a:r>
                  <a:rPr lang="en-US" sz="1800" dirty="0"/>
                  <a:t>-direction. The direction of </a:t>
                </a:r>
                <a14:m>
                  <m:oMath xmlns:m="http://schemas.openxmlformats.org/officeDocument/2006/math">
                    <m:acc>
                      <m:accPr>
                        <m:chr m:val="⃗"/>
                        <m:ctrlPr>
                          <a:rPr lang="en-US" sz="1800" i="1" dirty="0">
                            <a:latin typeface="Cambria Math" panose="02040503050406030204" pitchFamily="18" charset="0"/>
                          </a:rPr>
                        </m:ctrlPr>
                      </m:accPr>
                      <m:e>
                        <m:r>
                          <a:rPr lang="en-US" sz="1800" b="1" dirty="0">
                            <a:latin typeface="Cambria Math"/>
                          </a:rPr>
                          <m:t>𝐥</m:t>
                        </m:r>
                      </m:e>
                    </m:acc>
                  </m:oMath>
                </a14:m>
                <a:r>
                  <a:rPr lang="en-US" sz="1800" dirty="0"/>
                  <a:t> is given by the right-hand rule, as shown.</a:t>
                </a:r>
              </a:p>
            </p:txBody>
          </p:sp>
        </mc:Choice>
        <mc:Fallback>
          <p:sp>
            <p:nvSpPr>
              <p:cNvPr id="6" name="TextBox 5">
                <a:extLst>
                  <a:ext uri="{FF2B5EF4-FFF2-40B4-BE49-F238E27FC236}">
                    <a16:creationId xmlns:a16="http://schemas.microsoft.com/office/drawing/2014/main" id="{E8160EB0-95F0-40E7-AFA0-B0BE0DB0B1C0}"/>
                  </a:ext>
                </a:extLst>
              </p:cNvPr>
              <p:cNvSpPr txBox="1">
                <a:spLocks noRot="1" noChangeAspect="1" noMove="1" noResize="1" noEditPoints="1" noAdjustHandles="1" noChangeArrowheads="1" noChangeShapeType="1" noTextEdit="1"/>
              </p:cNvSpPr>
              <p:nvPr/>
            </p:nvSpPr>
            <p:spPr>
              <a:xfrm>
                <a:off x="694265" y="5528380"/>
                <a:ext cx="10320867" cy="964495"/>
              </a:xfrm>
              <a:prstGeom prst="rect">
                <a:avLst/>
              </a:prstGeom>
              <a:blipFill>
                <a:blip r:embed="rId3"/>
                <a:stretch>
                  <a:fillRect l="-532" t="-9494" r="-2835" b="-9494"/>
                </a:stretch>
              </a:blipFill>
            </p:spPr>
            <p:txBody>
              <a:bodyPr/>
              <a:lstStyle/>
              <a:p>
                <a:r>
                  <a:rPr lang="en-US">
                    <a:noFill/>
                  </a:rPr>
                  <a:t> </a:t>
                </a:r>
              </a:p>
            </p:txBody>
          </p:sp>
        </mc:Fallback>
      </mc:AlternateContent>
    </p:spTree>
    <p:extLst>
      <p:ext uri="{BB962C8B-B14F-4D97-AF65-F5344CB8AC3E}">
        <p14:creationId xmlns:p14="http://schemas.microsoft.com/office/powerpoint/2010/main" val="3656435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a:t>Conservation of angular momentum</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690688"/>
                <a:ext cx="10972800" cy="1851916"/>
              </a:xfrm>
            </p:spPr>
            <p:txBody>
              <a:bodyPr>
                <a:normAutofit/>
              </a:bodyPr>
              <a:lstStyle/>
              <a:p>
                <a:pPr marL="0" indent="0">
                  <a:buSzPct val="100000"/>
                  <a:buNone/>
                </a:pPr>
                <a:r>
                  <a:rPr lang="en-US" altLang="en-US" sz="2400" dirty="0"/>
                  <a:t>When the net external torque acting on a system is zero, the total angular momentum of the system is constant (conserved).</a:t>
                </a:r>
              </a:p>
              <a:p>
                <a:pPr marL="0" indent="0">
                  <a:buSzPct val="100000"/>
                  <a:buNone/>
                </a:pPr>
                <a:endParaRPr lang="en-US" altLang="en-US" sz="2400" dirty="0"/>
              </a:p>
              <a:p>
                <a:pPr marL="0" indent="0">
                  <a:buSzPct val="100000"/>
                  <a:buNone/>
                </a:pPr>
                <a14:m>
                  <m:oMathPara xmlns:m="http://schemas.openxmlformats.org/officeDocument/2006/math">
                    <m:oMathParaPr>
                      <m:jc m:val="centerGroup"/>
                    </m:oMathParaPr>
                    <m:oMath xmlns:m="http://schemas.openxmlformats.org/officeDocument/2006/math">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𝐼</m:t>
                          </m:r>
                        </m:e>
                        <m:sub>
                          <m:r>
                            <a:rPr lang="en-US" altLang="en-US" sz="2400" i="1">
                              <a:latin typeface="Cambria Math" panose="02040503050406030204" pitchFamily="18" charset="0"/>
                            </a:rPr>
                            <m:t>1</m:t>
                          </m:r>
                        </m:sub>
                      </m:sSub>
                      <m:sSub>
                        <m:sSubPr>
                          <m:ctrlPr>
                            <a:rPr lang="en-US" altLang="en-US" sz="2400" i="1">
                              <a:latin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𝜔</m:t>
                          </m:r>
                        </m:e>
                        <m:sub>
                          <m:r>
                            <a:rPr lang="en-US" altLang="en-US" sz="2400" i="1">
                              <a:latin typeface="Cambria Math" panose="02040503050406030204" pitchFamily="18" charset="0"/>
                            </a:rPr>
                            <m:t>1</m:t>
                          </m:r>
                          <m:r>
                            <a:rPr lang="en-US" altLang="en-US" sz="2400" i="1">
                              <a:latin typeface="Cambria Math" panose="02040503050406030204" pitchFamily="18" charset="0"/>
                            </a:rPr>
                            <m:t>𝑧</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𝐼</m:t>
                          </m:r>
                        </m:e>
                        <m:sub>
                          <m:r>
                            <a:rPr lang="en-US"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𝜔</m:t>
                          </m:r>
                        </m:e>
                        <m:sub>
                          <m:r>
                            <a:rPr lang="en-US" altLang="en-US" sz="2400" i="1">
                              <a:latin typeface="Cambria Math" panose="02040503050406030204" pitchFamily="18" charset="0"/>
                            </a:rPr>
                            <m:t>2</m:t>
                          </m:r>
                          <m:r>
                            <a:rPr lang="en-US" altLang="en-US" sz="2400" i="1">
                              <a:latin typeface="Cambria Math" panose="02040503050406030204" pitchFamily="18" charset="0"/>
                            </a:rPr>
                            <m:t>𝑧</m:t>
                          </m:r>
                        </m:sub>
                      </m:sSub>
                    </m:oMath>
                  </m:oMathPara>
                </a14:m>
                <a:endParaRPr lang="en-US" altLang="en-US" sz="2400" dirty="0"/>
              </a:p>
              <a:p>
                <a:pPr marL="0" indent="0">
                  <a:buSzPct val="100000"/>
                  <a:buNone/>
                </a:pPr>
                <a:endParaRPr lang="en-US" alt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690688"/>
                <a:ext cx="10972800" cy="1851916"/>
              </a:xfrm>
              <a:blipFill>
                <a:blip r:embed="rId2"/>
                <a:stretch>
                  <a:fillRect l="-889" t="-4605"/>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FEC45806-264D-4E13-B0AB-979633E2BEDA}"/>
              </a:ext>
            </a:extLst>
          </p:cNvPr>
          <p:cNvPicPr>
            <a:picLocks noChangeAspect="1"/>
          </p:cNvPicPr>
          <p:nvPr/>
        </p:nvPicPr>
        <p:blipFill>
          <a:blip r:embed="rId3"/>
          <a:stretch>
            <a:fillRect/>
          </a:stretch>
        </p:blipFill>
        <p:spPr>
          <a:xfrm>
            <a:off x="6222202" y="3902910"/>
            <a:ext cx="5828585" cy="2528804"/>
          </a:xfrm>
          <a:prstGeom prst="rect">
            <a:avLst/>
          </a:prstGeom>
        </p:spPr>
      </p:pic>
      <p:sp>
        <p:nvSpPr>
          <p:cNvPr id="10" name="TextBox 9">
            <a:extLst>
              <a:ext uri="{FF2B5EF4-FFF2-40B4-BE49-F238E27FC236}">
                <a16:creationId xmlns:a16="http://schemas.microsoft.com/office/drawing/2014/main" id="{AE112FD4-E39A-4E71-BDA5-4E834C59EA77}"/>
              </a:ext>
            </a:extLst>
          </p:cNvPr>
          <p:cNvSpPr txBox="1"/>
          <p:nvPr/>
        </p:nvSpPr>
        <p:spPr>
          <a:xfrm>
            <a:off x="601133" y="4461550"/>
            <a:ext cx="6096000" cy="2031325"/>
          </a:xfrm>
          <a:prstGeom prst="rect">
            <a:avLst/>
          </a:prstGeom>
          <a:noFill/>
        </p:spPr>
        <p:txBody>
          <a:bodyPr wrap="square">
            <a:spAutoFit/>
          </a:bodyPr>
          <a:lstStyle/>
          <a:p>
            <a:pPr marL="342900" indent="-342900">
              <a:buAutoNum type="alphaLcParenBoth"/>
            </a:pPr>
            <a:r>
              <a:rPr lang="en-US" sz="1800" dirty="0">
                <a:solidFill>
                  <a:schemeClr val="tx1"/>
                </a:solidFill>
              </a:rPr>
              <a:t>An ice skater is spinning on the tip of her skate with her arms extended. Her angular momentum is conserved because the net torque on her is negligibly small.</a:t>
            </a:r>
          </a:p>
          <a:p>
            <a:pPr marL="342900" indent="-342900">
              <a:buAutoNum type="alphaLcParenBoth"/>
            </a:pPr>
            <a:r>
              <a:rPr lang="en-US" sz="1800" dirty="0">
                <a:solidFill>
                  <a:schemeClr val="tx1"/>
                </a:solidFill>
              </a:rPr>
              <a:t>Her rate of spin increases greatly when she pulls in her arms, decreasing her moment of inertia. The work she does to pull in her arms results in an increase in rotational kinetic energy.</a:t>
            </a:r>
          </a:p>
        </p:txBody>
      </p:sp>
    </p:spTree>
    <p:extLst>
      <p:ext uri="{BB962C8B-B14F-4D97-AF65-F5344CB8AC3E}">
        <p14:creationId xmlns:p14="http://schemas.microsoft.com/office/powerpoint/2010/main" val="1516032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2204</TotalTime>
  <Words>316</Words>
  <Application>Microsoft Office PowerPoint</Application>
  <PresentationFormat>Widescreen</PresentationFormat>
  <Paragraphs>28</Paragraphs>
  <Slides>5</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1" baseType="lpstr">
      <vt:lpstr>Arial</vt:lpstr>
      <vt:lpstr>Calibri</vt:lpstr>
      <vt:lpstr>Calibri Light</vt:lpstr>
      <vt:lpstr>Cambria Math</vt:lpstr>
      <vt:lpstr>Office Theme</vt:lpstr>
      <vt:lpstr>Equation</vt:lpstr>
      <vt:lpstr> ANGULAR MOMENTUM    </vt:lpstr>
      <vt:lpstr>Angular momentum definition</vt:lpstr>
      <vt:lpstr>Angular Momentum, Continued</vt:lpstr>
      <vt:lpstr>Angular momentum: direction </vt:lpstr>
      <vt:lpstr>Conservation of angular momentum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172</cp:revision>
  <dcterms:created xsi:type="dcterms:W3CDTF">2020-03-17T19:17:10Z</dcterms:created>
  <dcterms:modified xsi:type="dcterms:W3CDTF">2021-12-16T17:59:50Z</dcterms:modified>
</cp:coreProperties>
</file>