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45" r:id="rId1"/>
  </p:sldMasterIdLst>
  <p:notesMasterIdLst>
    <p:notesMasterId r:id="rId10"/>
  </p:notesMasterIdLst>
  <p:handoutMasterIdLst>
    <p:handoutMasterId r:id="rId11"/>
  </p:handoutMasterIdLst>
  <p:sldIdLst>
    <p:sldId id="303" r:id="rId2"/>
    <p:sldId id="306" r:id="rId3"/>
    <p:sldId id="311" r:id="rId4"/>
    <p:sldId id="320" r:id="rId5"/>
    <p:sldId id="318" r:id="rId6"/>
    <p:sldId id="308" r:id="rId7"/>
    <p:sldId id="309" r:id="rId8"/>
    <p:sldId id="317" r:id="rId9"/>
  </p:sldIdLst>
  <p:sldSz cx="9144000" cy="6858000" type="screen4x3"/>
  <p:notesSz cx="6858000" cy="9144000"/>
  <p:custDataLst>
    <p:tags r:id="rId1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9">
          <p15:clr>
            <a:srgbClr val="A4A3A4"/>
          </p15:clr>
        </p15:guide>
        <p15:guide id="2" orient="horz" pos="1803">
          <p15:clr>
            <a:srgbClr val="A4A3A4"/>
          </p15:clr>
        </p15:guide>
        <p15:guide id="3" pos="2880">
          <p15:clr>
            <a:srgbClr val="A4A3A4"/>
          </p15:clr>
        </p15:guide>
        <p15:guide id="4" pos="192">
          <p15:clr>
            <a:srgbClr val="A4A3A4"/>
          </p15:clr>
        </p15:guide>
        <p15:guide id="5" pos="332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4A37"/>
    <a:srgbClr val="00417E"/>
    <a:srgbClr val="FFECD7"/>
    <a:srgbClr val="F7955A"/>
    <a:srgbClr val="666699"/>
    <a:srgbClr val="0066CC"/>
    <a:srgbClr val="00487A"/>
    <a:srgbClr val="D333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47" autoAdjust="0"/>
    <p:restoredTop sz="93202" autoAdjust="0"/>
  </p:normalViewPr>
  <p:slideViewPr>
    <p:cSldViewPr>
      <p:cViewPr varScale="1">
        <p:scale>
          <a:sx n="104" d="100"/>
          <a:sy n="104" d="100"/>
        </p:scale>
        <p:origin x="88" y="372"/>
      </p:cViewPr>
      <p:guideLst>
        <p:guide orient="horz" pos="1209"/>
        <p:guide orient="horz" pos="1803"/>
        <p:guide pos="2880"/>
        <p:guide pos="192"/>
        <p:guide pos="332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kumimoji="1" sz="1200">
                <a:latin typeface="Times New Roman" charset="0"/>
              </a:defRPr>
            </a:lvl1pPr>
          </a:lstStyle>
          <a:p>
            <a:pPr>
              <a:defRPr/>
            </a:pPr>
            <a:endParaRPr lang="en-US"/>
          </a:p>
        </p:txBody>
      </p:sp>
      <p:sp>
        <p:nvSpPr>
          <p:cNvPr id="3277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kumimoji="1" sz="1200">
                <a:latin typeface="Times New Roman" charset="0"/>
              </a:defRPr>
            </a:lvl1pPr>
          </a:lstStyle>
          <a:p>
            <a:pPr>
              <a:defRPr/>
            </a:pPr>
            <a:endParaRPr lang="en-US"/>
          </a:p>
        </p:txBody>
      </p:sp>
      <p:sp>
        <p:nvSpPr>
          <p:cNvPr id="3277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kumimoji="1" sz="1200">
                <a:latin typeface="Times New Roman" charset="0"/>
              </a:defRPr>
            </a:lvl1pPr>
          </a:lstStyle>
          <a:p>
            <a:pPr>
              <a:defRPr/>
            </a:pPr>
            <a:endParaRPr lang="en-US"/>
          </a:p>
        </p:txBody>
      </p:sp>
      <p:sp>
        <p:nvSpPr>
          <p:cNvPr id="3277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kumimoji="1" sz="1200">
                <a:latin typeface="Times New Roman" panose="02020603050405020304" pitchFamily="18" charset="0"/>
              </a:defRPr>
            </a:lvl1pPr>
          </a:lstStyle>
          <a:p>
            <a:fld id="{B4D4A477-E489-4D48-B0DE-C00A06EDB909}"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lgn="l">
              <a:defRPr sz="1200">
                <a:latin typeface="Times New Roman" charset="0"/>
              </a:defRPr>
            </a:lvl1pPr>
          </a:lstStyle>
          <a:p>
            <a:pPr>
              <a:defRPr/>
            </a:pPr>
            <a:endParaRPr lang="en-US"/>
          </a:p>
        </p:txBody>
      </p:sp>
      <p:sp>
        <p:nvSpPr>
          <p:cNvPr id="34819" name="Rectangle 3"/>
          <p:cNvSpPr>
            <a:spLocks noGrp="1" noRot="1" noChangeAspect="1" noChangeArrowheads="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3" name="Rectangle 5"/>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US"/>
          </a:p>
        </p:txBody>
      </p:sp>
      <p:sp>
        <p:nvSpPr>
          <p:cNvPr id="205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lgn="l">
              <a:defRPr sz="1200">
                <a:latin typeface="Times New Roman" charset="0"/>
              </a:defRPr>
            </a:lvl1pPr>
          </a:lstStyle>
          <a:p>
            <a:pPr>
              <a:defRPr/>
            </a:pPr>
            <a:endParaRPr 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anose="02020603050405020304" pitchFamily="18" charset="0"/>
              </a:defRPr>
            </a:lvl1pPr>
          </a:lstStyle>
          <a:p>
            <a:fld id="{F0C69C93-BAD1-48EF-94E0-CF535B80067E}"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pPr/>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descr="\\Ps14\ircd\50694_Young_Freedman_13e_IRDVD\Supplied\67546Young13e_marktg\Links\Calatrava-Bridge_sml.jpg">
            <a:extLst>
              <a:ext uri="{FF2B5EF4-FFF2-40B4-BE49-F238E27FC236}">
                <a16:creationId xmlns:a16="http://schemas.microsoft.com/office/drawing/2014/main" id="{5521A911-F455-AD9D-BD9B-6E15BDB95C9C}"/>
              </a:ext>
            </a:extLst>
          </p:cNvPr>
          <p:cNvPicPr>
            <a:picLocks noChangeAspect="1" noChangeArrowheads="1"/>
          </p:cNvPicPr>
          <p:nvPr userDrawn="1"/>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t="25000" b="25000"/>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17">
            <a:extLst>
              <a:ext uri="{FF2B5EF4-FFF2-40B4-BE49-F238E27FC236}">
                <a16:creationId xmlns:a16="http://schemas.microsoft.com/office/drawing/2014/main" id="{C2E99E38-AF93-63E9-4AAE-A59209D0F302}"/>
              </a:ext>
            </a:extLst>
          </p:cNvPr>
          <p:cNvSpPr txBox="1">
            <a:spLocks noChangeArrowheads="1"/>
          </p:cNvSpPr>
          <p:nvPr userDrawn="1"/>
        </p:nvSpPr>
        <p:spPr bwMode="auto">
          <a:xfrm>
            <a:off x="260350" y="5029200"/>
            <a:ext cx="86868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25400" dist="25399" dir="2700000" algn="ctr" rotWithShape="0">
                    <a:schemeClr val="bg2"/>
                  </a:outerShdw>
                </a:effectLst>
              </a14:hiddenEffects>
            </a:ext>
          </a:extLst>
        </p:spPr>
        <p:txBody>
          <a:bodyPr>
            <a:spAutoFit/>
          </a:bodyPr>
          <a:lstStyle/>
          <a:p>
            <a:pPr algn="l">
              <a:defRPr/>
            </a:pPr>
            <a:r>
              <a:rPr lang="en-US" sz="1800" dirty="0">
                <a:solidFill>
                  <a:srgbClr val="D33325"/>
                </a:solidFill>
                <a:latin typeface="Arial" charset="0"/>
              </a:rPr>
              <a:t>PowerPoint</a:t>
            </a:r>
            <a:r>
              <a:rPr lang="en-US" sz="1800" baseline="30000" dirty="0">
                <a:solidFill>
                  <a:srgbClr val="D33325"/>
                </a:solidFill>
                <a:latin typeface="Arial" charset="0"/>
              </a:rPr>
              <a:t>®</a:t>
            </a:r>
            <a:r>
              <a:rPr lang="en-US" sz="1800" dirty="0">
                <a:solidFill>
                  <a:srgbClr val="D33325"/>
                </a:solidFill>
                <a:latin typeface="Arial" charset="0"/>
              </a:rPr>
              <a:t> Lectures for</a:t>
            </a:r>
          </a:p>
          <a:p>
            <a:pPr algn="l">
              <a:defRPr/>
            </a:pPr>
            <a:r>
              <a:rPr lang="en-US" sz="1800" b="1" i="1" dirty="0">
                <a:solidFill>
                  <a:srgbClr val="D33325"/>
                </a:solidFill>
                <a:latin typeface="Arial" charset="0"/>
              </a:rPr>
              <a:t>University Physics, Thirteenth Edition</a:t>
            </a:r>
          </a:p>
          <a:p>
            <a:pPr algn="l">
              <a:defRPr/>
            </a:pPr>
            <a:r>
              <a:rPr lang="en-US" sz="1800" b="1" i="1" dirty="0">
                <a:solidFill>
                  <a:srgbClr val="D33325"/>
                </a:solidFill>
                <a:latin typeface="Times New Roman" charset="0"/>
              </a:rPr>
              <a:t>   – Hugh D. Young and Roger A. Freedman</a:t>
            </a:r>
          </a:p>
        </p:txBody>
      </p:sp>
      <p:sp>
        <p:nvSpPr>
          <p:cNvPr id="12" name="Text Box 23">
            <a:extLst>
              <a:ext uri="{FF2B5EF4-FFF2-40B4-BE49-F238E27FC236}">
                <a16:creationId xmlns:a16="http://schemas.microsoft.com/office/drawing/2014/main" id="{88C629EA-7616-FBA1-474A-3275B6F43D59}"/>
              </a:ext>
            </a:extLst>
          </p:cNvPr>
          <p:cNvSpPr txBox="1">
            <a:spLocks noChangeArrowheads="1"/>
          </p:cNvSpPr>
          <p:nvPr userDrawn="1"/>
        </p:nvSpPr>
        <p:spPr bwMode="auto">
          <a:xfrm>
            <a:off x="254000" y="6096000"/>
            <a:ext cx="3086100" cy="366713"/>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algn="r" eaLnBrk="0" fontAlgn="base" hangingPunct="0">
              <a:spcBef>
                <a:spcPct val="0"/>
              </a:spcBef>
              <a:spcAft>
                <a:spcPct val="0"/>
              </a:spcAft>
              <a:defRPr sz="2400">
                <a:solidFill>
                  <a:schemeClr val="tx1"/>
                </a:solidFill>
                <a:latin typeface="Arial" panose="020B0604020202020204" pitchFamily="34" charset="0"/>
              </a:defRPr>
            </a:lvl6pPr>
            <a:lvl7pPr marL="2971800" indent="-228600" algn="r" eaLnBrk="0" fontAlgn="base" hangingPunct="0">
              <a:spcBef>
                <a:spcPct val="0"/>
              </a:spcBef>
              <a:spcAft>
                <a:spcPct val="0"/>
              </a:spcAft>
              <a:defRPr sz="2400">
                <a:solidFill>
                  <a:schemeClr val="tx1"/>
                </a:solidFill>
                <a:latin typeface="Arial" panose="020B0604020202020204" pitchFamily="34" charset="0"/>
              </a:defRPr>
            </a:lvl7pPr>
            <a:lvl8pPr marL="3429000" indent="-228600" algn="r" eaLnBrk="0" fontAlgn="base" hangingPunct="0">
              <a:spcBef>
                <a:spcPct val="0"/>
              </a:spcBef>
              <a:spcAft>
                <a:spcPct val="0"/>
              </a:spcAft>
              <a:defRPr sz="2400">
                <a:solidFill>
                  <a:schemeClr val="tx1"/>
                </a:solidFill>
                <a:latin typeface="Arial" panose="020B0604020202020204" pitchFamily="34" charset="0"/>
              </a:defRPr>
            </a:lvl8pPr>
            <a:lvl9pPr marL="3886200" indent="-228600" algn="r" eaLnBrk="0" fontAlgn="base" hangingPunct="0">
              <a:spcBef>
                <a:spcPct val="0"/>
              </a:spcBef>
              <a:spcAft>
                <a:spcPct val="0"/>
              </a:spcAft>
              <a:defRPr sz="2400">
                <a:solidFill>
                  <a:schemeClr val="tx1"/>
                </a:solidFill>
                <a:latin typeface="Arial" panose="020B0604020202020204" pitchFamily="34" charset="0"/>
              </a:defRPr>
            </a:lvl9pPr>
          </a:lstStyle>
          <a:p>
            <a:pPr algn="l"/>
            <a:r>
              <a:rPr lang="en-US" altLang="en-US" sz="1800" b="1">
                <a:solidFill>
                  <a:srgbClr val="D33325"/>
                </a:solidFill>
                <a:latin typeface="Times New Roman" panose="02020603050405020304" pitchFamily="18" charset="0"/>
              </a:rPr>
              <a:t>Lectures by Wayne Anderson</a:t>
            </a:r>
          </a:p>
        </p:txBody>
      </p:sp>
    </p:spTree>
    <p:extLst>
      <p:ext uri="{BB962C8B-B14F-4D97-AF65-F5344CB8AC3E}">
        <p14:creationId xmlns:p14="http://schemas.microsoft.com/office/powerpoint/2010/main" val="1495719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61753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9718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5"/>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7/10/2023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78074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5"/>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7/10/2023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06345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7/10/2023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67184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6DFF08F-DC6B-4601-B491-B0F83F6DD2DA}" type="datetimeFigureOut">
              <a:rPr lang="en-US" smtClean="0"/>
              <a:t>7/10/2023</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27489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96DFF08F-DC6B-4601-B491-B0F83F6DD2DA}" type="datetimeFigureOut">
              <a:rPr lang="en-US" smtClean="0"/>
              <a:t>7/10/2023</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4177824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DD058F-B960-4439-B370-43D89816EE05}" type="datetimeFigureOut">
              <a:rPr lang="en-US" smtClean="0"/>
              <a:t>7/10/2023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B229B06-CF2A-459A-8CBC-F18C1D67D2BB}" type="slidenum">
              <a:rPr lang="en-US" smtClean="0"/>
              <a:t>‹#›</a:t>
            </a:fld>
            <a:endParaRPr lang="en-US" dirty="0"/>
          </a:p>
        </p:txBody>
      </p:sp>
    </p:spTree>
    <p:extLst>
      <p:ext uri="{BB962C8B-B14F-4D97-AF65-F5344CB8AC3E}">
        <p14:creationId xmlns:p14="http://schemas.microsoft.com/office/powerpoint/2010/main" val="2941763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57389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66659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A1DBDB5D-5956-4717-B2E0-D781475071B8}" type="datetime4">
              <a:rPr lang="en-US"/>
              <a:pPr>
                <a:defRPr/>
              </a:pPr>
              <a:t>July 10, 2023</a:t>
            </a:fld>
            <a:endParaRPr lang="en-US"/>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Tree>
    <p:extLst>
      <p:ext uri="{BB962C8B-B14F-4D97-AF65-F5344CB8AC3E}">
        <p14:creationId xmlns:p14="http://schemas.microsoft.com/office/powerpoint/2010/main" val="947676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96DFF08F-DC6B-4601-B491-B0F83F6DD2DA}" type="datetimeFigureOut">
              <a:rPr lang="en-US" smtClean="0"/>
              <a:pPr/>
              <a:t>7/10/2023</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5255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94613" y="634946"/>
            <a:ext cx="2767693" cy="1450757"/>
          </a:xfrm>
        </p:spPr>
        <p:txBody>
          <a:bodyPr vert="horz" lIns="91440" tIns="45720" rIns="91440" bIns="45720" rtlCol="0">
            <a:normAutofit/>
          </a:bodyPr>
          <a:lstStyle/>
          <a:p>
            <a:r>
              <a:rPr lang="en-US" sz="3400"/>
              <a:t>SOURCES OF MAGNETIC FIELD</a:t>
            </a:r>
          </a:p>
        </p:txBody>
      </p:sp>
      <p:pic>
        <p:nvPicPr>
          <p:cNvPr id="6" name="Content Placeholder 5" descr="A large white machine with a colorful ceiling&#10;&#10;Description automatically generated">
            <a:extLst>
              <a:ext uri="{FF2B5EF4-FFF2-40B4-BE49-F238E27FC236}">
                <a16:creationId xmlns:a16="http://schemas.microsoft.com/office/drawing/2014/main" id="{23441C92-243A-02B5-30E1-C5D2C28351A8}"/>
              </a:ext>
            </a:extLst>
          </p:cNvPr>
          <p:cNvPicPr>
            <a:picLocks noChangeAspect="1"/>
          </p:cNvPicPr>
          <p:nvPr/>
        </p:nvPicPr>
        <p:blipFill rotWithShape="1">
          <a:blip r:embed="rId2"/>
          <a:srcRect l="6989" r="19876" b="2"/>
          <a:stretch/>
        </p:blipFill>
        <p:spPr>
          <a:xfrm>
            <a:off x="475499" y="640081"/>
            <a:ext cx="5182351" cy="5314406"/>
          </a:xfrm>
          <a:prstGeom prst="rect">
            <a:avLst/>
          </a:prstGeom>
        </p:spPr>
      </p:pic>
      <p:cxnSp>
        <p:nvCxnSpPr>
          <p:cNvPr id="28" name="Straight Connector 27">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19107" y="2085703"/>
            <a:ext cx="267462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23" name="Content Placeholder 22">
            <a:extLst>
              <a:ext uri="{FF2B5EF4-FFF2-40B4-BE49-F238E27FC236}">
                <a16:creationId xmlns:a16="http://schemas.microsoft.com/office/drawing/2014/main" id="{0BD9427F-E691-192F-C776-914BD8C3429D}"/>
              </a:ext>
            </a:extLst>
          </p:cNvPr>
          <p:cNvSpPr>
            <a:spLocks noGrp="1"/>
          </p:cNvSpPr>
          <p:nvPr>
            <p:ph idx="1"/>
          </p:nvPr>
        </p:nvSpPr>
        <p:spPr>
          <a:xfrm>
            <a:off x="5894613" y="2198914"/>
            <a:ext cx="2767693" cy="3670180"/>
          </a:xfrm>
        </p:spPr>
        <p:txBody>
          <a:bodyPr>
            <a:normAutofit/>
          </a:bodyPr>
          <a:lstStyle/>
          <a:p>
            <a:endParaRPr lang="en-US"/>
          </a:p>
        </p:txBody>
      </p:sp>
      <p:sp>
        <p:nvSpPr>
          <p:cNvPr id="30" name="Rectangle 29">
            <a:extLst>
              <a:ext uri="{FF2B5EF4-FFF2-40B4-BE49-F238E27FC236}">
                <a16:creationId xmlns:a16="http://schemas.microsoft.com/office/drawing/2014/main" id="{7D417315-0A35-4882-ABD2-ABE3C89E5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 name="Picture 2" descr="OSX-Stacked-TM-RGB-300dpi-2016.jpg">
            <a:extLst>
              <a:ext uri="{FF2B5EF4-FFF2-40B4-BE49-F238E27FC236}">
                <a16:creationId xmlns:a16="http://schemas.microsoft.com/office/drawing/2014/main" id="{9ED2C0ED-AA07-E2F2-AAB2-C1AEDF4F93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0" y="5379012"/>
            <a:ext cx="1226434" cy="833592"/>
          </a:xfrm>
          <a:prstGeom prst="rect">
            <a:avLst/>
          </a:prstGeom>
        </p:spPr>
      </p:pic>
    </p:spTree>
    <p:extLst>
      <p:ext uri="{BB962C8B-B14F-4D97-AF65-F5344CB8AC3E}">
        <p14:creationId xmlns:p14="http://schemas.microsoft.com/office/powerpoint/2010/main" val="1087600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cap="all" dirty="0"/>
              <a:t>Magnetic Field of a moving charge, MAGNITUDE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0362" y="1960418"/>
                <a:ext cx="7172038" cy="4745182"/>
              </a:xfrm>
            </p:spPr>
            <p:txBody>
              <a:bodyPr>
                <a:normAutofit fontScale="92500" lnSpcReduction="20000"/>
              </a:bodyPr>
              <a:lstStyle/>
              <a:p>
                <a:r>
                  <a:rPr lang="en-US" altLang="en-US" sz="2100" dirty="0"/>
                  <a:t>A moving charge generates a magnetic field that depends on the velocity of the charge, and the distance between the source charge and the point in field</a:t>
                </a:r>
              </a:p>
              <a:p>
                <a:pPr marL="0" indent="0">
                  <a:buNone/>
                </a:pPr>
                <a:endParaRPr lang="en-US" i="1" dirty="0">
                  <a:latin typeface="Times New Roman" panose="02020603050405020304" pitchFamily="18" charset="0"/>
                </a:endParaRPr>
              </a:p>
              <a:p>
                <a:pPr marL="0" indent="0">
                  <a:buNone/>
                </a:pPr>
                <a14:m>
                  <m:oMathPara xmlns:m="http://schemas.openxmlformats.org/officeDocument/2006/math">
                    <m:oMathParaPr>
                      <m:jc m:val="center"/>
                    </m:oMathParaPr>
                    <m:oMath xmlns:m="http://schemas.openxmlformats.org/officeDocument/2006/math">
                      <m:r>
                        <a:rPr lang="en-US" sz="2200" i="1">
                          <a:latin typeface="Cambria Math" panose="02040503050406030204" pitchFamily="18" charset="0"/>
                        </a:rPr>
                        <m:t>𝐵</m:t>
                      </m:r>
                      <m:r>
                        <a:rPr lang="en-US" sz="2200" i="1">
                          <a:latin typeface="Cambria Math" panose="02040503050406030204" pitchFamily="18" charset="0"/>
                        </a:rPr>
                        <m: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𝜇</m:t>
                              </m:r>
                            </m:e>
                            <m:sub>
                              <m:r>
                                <a:rPr lang="en-US" sz="2200" i="1">
                                  <a:latin typeface="Cambria Math" panose="02040503050406030204" pitchFamily="18" charset="0"/>
                                </a:rPr>
                                <m:t>0</m:t>
                              </m:r>
                            </m:sub>
                          </m:sSub>
                        </m:num>
                        <m:den>
                          <m:r>
                            <a:rPr lang="en-US" sz="2200" i="1">
                              <a:latin typeface="Cambria Math" panose="02040503050406030204" pitchFamily="18" charset="0"/>
                            </a:rPr>
                            <m:t>4</m:t>
                          </m:r>
                          <m:r>
                            <a:rPr lang="en-US" sz="2200" i="1">
                              <a:latin typeface="Cambria Math" panose="02040503050406030204" pitchFamily="18" charset="0"/>
                            </a:rPr>
                            <m:t>𝜋</m:t>
                          </m:r>
                        </m:den>
                      </m:f>
                      <m:f>
                        <m:fPr>
                          <m:ctrlPr>
                            <a:rPr lang="en-US" sz="2200" i="1">
                              <a:latin typeface="Cambria Math" panose="02040503050406030204" pitchFamily="18" charset="0"/>
                            </a:rPr>
                          </m:ctrlPr>
                        </m:fPr>
                        <m:num>
                          <m:r>
                            <a:rPr lang="en-US" sz="2200" i="1">
                              <a:latin typeface="Cambria Math" panose="02040503050406030204" pitchFamily="18" charset="0"/>
                            </a:rPr>
                            <m:t>|</m:t>
                          </m:r>
                          <m:r>
                            <a:rPr lang="en-US" sz="2200" i="1">
                              <a:latin typeface="Cambria Math" panose="02040503050406030204" pitchFamily="18" charset="0"/>
                            </a:rPr>
                            <m:t>𝑞</m:t>
                          </m:r>
                          <m:r>
                            <a:rPr lang="en-US" sz="2200" i="1">
                              <a:latin typeface="Cambria Math" panose="02040503050406030204" pitchFamily="18" charset="0"/>
                            </a:rPr>
                            <m:t>|</m:t>
                          </m:r>
                          <m:r>
                            <a:rPr lang="en-US" sz="2200" i="1">
                              <a:latin typeface="Cambria Math" panose="02040503050406030204" pitchFamily="18" charset="0"/>
                            </a:rPr>
                            <m:t>𝑣𝑠𝑖𝑛</m:t>
                          </m:r>
                          <m:r>
                            <a:rPr lang="en-US" sz="2200" i="1">
                              <a:latin typeface="Cambria Math" panose="02040503050406030204" pitchFamily="18" charset="0"/>
                            </a:rPr>
                            <m:t>(</m:t>
                          </m:r>
                          <m:r>
                            <a:rPr lang="en-US" sz="2200" i="1">
                              <a:latin typeface="Cambria Math" panose="02040503050406030204" pitchFamily="18" charset="0"/>
                            </a:rPr>
                            <m:t>𝜙</m:t>
                          </m:r>
                          <m:r>
                            <a:rPr lang="en-US" sz="2200" i="1">
                              <a:latin typeface="Cambria Math" panose="02040503050406030204" pitchFamily="18" charset="0"/>
                            </a:rPr>
                            <m:t>)</m:t>
                          </m:r>
                        </m:num>
                        <m:den>
                          <m:sSup>
                            <m:sSupPr>
                              <m:ctrlPr>
                                <a:rPr lang="en-US" sz="2200" i="1">
                                  <a:latin typeface="Cambria Math" panose="02040503050406030204" pitchFamily="18" charset="0"/>
                                </a:rPr>
                              </m:ctrlPr>
                            </m:sSupPr>
                            <m:e>
                              <m:r>
                                <a:rPr lang="en-US" sz="2200" i="1">
                                  <a:latin typeface="Cambria Math" panose="02040503050406030204" pitchFamily="18" charset="0"/>
                                </a:rPr>
                                <m:t>𝑟</m:t>
                              </m:r>
                            </m:e>
                            <m:sup>
                              <m:r>
                                <a:rPr lang="en-US" sz="2200" i="1">
                                  <a:latin typeface="Cambria Math" panose="02040503050406030204" pitchFamily="18" charset="0"/>
                                </a:rPr>
                                <m:t>2</m:t>
                              </m:r>
                            </m:sup>
                          </m:sSup>
                        </m:den>
                      </m:f>
                    </m:oMath>
                  </m:oMathPara>
                </a14:m>
                <a:endParaRPr lang="en-US" altLang="en-US" sz="2200" dirty="0">
                  <a:latin typeface="Times New Roman" panose="02020603050405020304" pitchFamily="18" charset="0"/>
                </a:endParaRPr>
              </a:p>
              <a:p>
                <a:pPr marL="0" indent="0">
                  <a:buNone/>
                </a:pPr>
                <a:r>
                  <a:rPr lang="en-US" altLang="en-US" dirty="0"/>
                  <a:t>Here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𝜇</m:t>
                        </m:r>
                      </m:e>
                      <m:sub>
                        <m:r>
                          <a:rPr lang="en-US" i="1">
                            <a:latin typeface="Cambria Math" panose="02040503050406030204" pitchFamily="18" charset="0"/>
                          </a:rPr>
                          <m:t>0</m:t>
                        </m:r>
                      </m:sub>
                    </m:sSub>
                    <m:r>
                      <a:rPr lang="en-US" i="1">
                        <a:latin typeface="Cambria Math" panose="02040503050406030204" pitchFamily="18" charset="0"/>
                      </a:rPr>
                      <m:t>=4</m:t>
                    </m:r>
                    <m:r>
                      <a:rPr lang="en-US" i="1">
                        <a:latin typeface="Cambria Math" panose="02040503050406030204" pitchFamily="18" charset="0"/>
                      </a:rPr>
                      <m:t>𝜋</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10</m:t>
                        </m:r>
                      </m:e>
                      <m:sup>
                        <m:r>
                          <a:rPr lang="en-US" i="1">
                            <a:latin typeface="Cambria Math" panose="02040503050406030204" pitchFamily="18" charset="0"/>
                          </a:rPr>
                          <m:t>−7</m:t>
                        </m:r>
                      </m:sup>
                    </m:sSup>
                    <m:r>
                      <a:rPr lang="en-US" i="1">
                        <a:latin typeface="Cambria Math" panose="02040503050406030204" pitchFamily="18" charset="0"/>
                      </a:rPr>
                      <m:t> </m:t>
                    </m:r>
                    <m:r>
                      <a:rPr lang="en-US" i="1">
                        <a:latin typeface="Cambria Math" panose="02040503050406030204" pitchFamily="18" charset="0"/>
                      </a:rPr>
                      <m:t>𝑇</m:t>
                    </m:r>
                    <m:r>
                      <a:rPr lang="en-US" i="1">
                        <a:latin typeface="Cambria Math" panose="02040503050406030204" pitchFamily="18" charset="0"/>
                      </a:rPr>
                      <m:t>∙</m:t>
                    </m:r>
                    <m:r>
                      <a:rPr lang="en-US" i="1">
                        <a:latin typeface="Cambria Math" panose="02040503050406030204" pitchFamily="18" charset="0"/>
                      </a:rPr>
                      <m:t>𝑚</m:t>
                    </m:r>
                    <m:r>
                      <a:rPr lang="en-US" i="1">
                        <a:latin typeface="Cambria Math" panose="02040503050406030204" pitchFamily="18" charset="0"/>
                      </a:rPr>
                      <m:t>/</m:t>
                    </m:r>
                    <m:r>
                      <a:rPr lang="en-US" i="1">
                        <a:latin typeface="Cambria Math" panose="02040503050406030204" pitchFamily="18" charset="0"/>
                      </a:rPr>
                      <m:t>𝐴</m:t>
                    </m:r>
                  </m:oMath>
                </a14:m>
                <a:r>
                  <a:rPr lang="en-US" altLang="en-US" dirty="0">
                    <a:latin typeface="Times New Roman" panose="02020603050405020304" pitchFamily="18" charset="0"/>
                  </a:rPr>
                  <a:t> </a:t>
                </a:r>
                <a:r>
                  <a:rPr lang="en-US" altLang="en-US" i="1" dirty="0"/>
                  <a:t>(permeability of free space),</a:t>
                </a:r>
              </a:p>
              <a:p>
                <a:pPr marL="0" indent="0">
                  <a:buNone/>
                </a:pPr>
                <a14:m>
                  <m:oMath xmlns:m="http://schemas.openxmlformats.org/officeDocument/2006/math">
                    <m:r>
                      <a:rPr lang="en-US" b="0" i="1" smtClean="0">
                        <a:latin typeface="Cambria Math" panose="02040503050406030204" pitchFamily="18" charset="0"/>
                      </a:rPr>
                      <m:t>           </m:t>
                    </m:r>
                    <m:r>
                      <a:rPr lang="en-US" i="1">
                        <a:latin typeface="Cambria Math" panose="02040503050406030204" pitchFamily="18" charset="0"/>
                      </a:rPr>
                      <m:t>𝑣</m:t>
                    </m:r>
                  </m:oMath>
                </a14:m>
                <a:r>
                  <a:rPr lang="en-US" altLang="en-US" dirty="0">
                    <a:latin typeface="Times New Roman" panose="02020603050405020304" pitchFamily="18" charset="0"/>
                  </a:rPr>
                  <a:t> </a:t>
                </a:r>
                <a:r>
                  <a:rPr lang="en-US" altLang="en-US" dirty="0"/>
                  <a:t>is the magnitude of the charge’s velocity,</a:t>
                </a:r>
              </a:p>
              <a:p>
                <a:pPr marL="0" indent="0">
                  <a:buNone/>
                </a:pPr>
                <a:r>
                  <a:rPr lang="en-US" altLang="en-US" i="1" dirty="0">
                    <a:latin typeface="Times New Roman" panose="02020603050405020304" pitchFamily="18" charset="0"/>
                    <a:cs typeface="Times New Roman" panose="02020603050405020304" pitchFamily="18" charset="0"/>
                  </a:rPr>
                  <a:t>          r</a:t>
                </a:r>
                <a:r>
                  <a:rPr lang="en-US" altLang="en-US" dirty="0">
                    <a:latin typeface="Times New Roman" panose="02020603050405020304" pitchFamily="18" charset="0"/>
                  </a:rPr>
                  <a:t> </a:t>
                </a:r>
                <a:r>
                  <a:rPr lang="en-US" altLang="en-US" dirty="0"/>
                  <a:t>is the distance from the charge to the point in question, and</a:t>
                </a:r>
              </a:p>
              <a:p>
                <a:pPr marL="0" indent="0">
                  <a:buNone/>
                </a:pPr>
                <a:r>
                  <a:rPr lang="en-US" dirty="0"/>
                  <a:t>        </a:t>
                </a:r>
                <a14:m>
                  <m:oMath xmlns:m="http://schemas.openxmlformats.org/officeDocument/2006/math">
                    <m:r>
                      <a:rPr lang="en-US" i="1">
                        <a:latin typeface="Cambria Math" panose="02040503050406030204" pitchFamily="18" charset="0"/>
                      </a:rPr>
                      <m:t>𝜙</m:t>
                    </m:r>
                  </m:oMath>
                </a14:m>
                <a:r>
                  <a:rPr lang="en-US" altLang="en-US" dirty="0">
                    <a:latin typeface="Times New Roman" panose="02020603050405020304" pitchFamily="18" charset="0"/>
                  </a:rPr>
                  <a:t> </a:t>
                </a:r>
                <a:r>
                  <a:rPr lang="en-US" altLang="en-US" dirty="0"/>
                  <a:t>is the angle between particle’s velocity and direction from the      </a:t>
                </a:r>
              </a:p>
              <a:p>
                <a:pPr marL="0" indent="0">
                  <a:buNone/>
                </a:pPr>
                <a:r>
                  <a:rPr lang="en-US" altLang="en-US" dirty="0"/>
                  <a:t>        charge to the point in the field.</a:t>
                </a:r>
              </a:p>
              <a:p>
                <a:pPr marL="0" indent="0">
                  <a:buNone/>
                </a:pPr>
                <a:endParaRPr lang="en-US" altLang="en-US" dirty="0">
                  <a:latin typeface="Times New Roman" panose="02020603050405020304" pitchFamily="18" charset="0"/>
                </a:endParaRPr>
              </a:p>
              <a:p>
                <a:r>
                  <a:rPr lang="en-US" dirty="0"/>
                  <a:t>Note:  the direction of the magnetic field is NOT along the line from source charge to the point in field</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0362" y="1960418"/>
                <a:ext cx="7172038" cy="4745182"/>
              </a:xfrm>
              <a:blipFill>
                <a:blip r:embed="rId2"/>
                <a:stretch>
                  <a:fillRect l="-2039" t="-2185" r="-1529"/>
                </a:stretch>
              </a:blipFill>
            </p:spPr>
            <p:txBody>
              <a:bodyPr/>
              <a:lstStyle/>
              <a:p>
                <a:r>
                  <a:rPr lang="en-US">
                    <a:noFill/>
                  </a:rPr>
                  <a:t> </a:t>
                </a:r>
              </a:p>
            </p:txBody>
          </p:sp>
        </mc:Fallback>
      </mc:AlternateContent>
    </p:spTree>
    <p:extLst>
      <p:ext uri="{BB962C8B-B14F-4D97-AF65-F5344CB8AC3E}">
        <p14:creationId xmlns:p14="http://schemas.microsoft.com/office/powerpoint/2010/main" val="1458321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87" y="440962"/>
            <a:ext cx="6347713" cy="1320800"/>
          </a:xfrm>
        </p:spPr>
        <p:txBody>
          <a:bodyPr>
            <a:normAutofit fontScale="90000"/>
          </a:bodyPr>
          <a:lstStyle/>
          <a:p>
            <a:r>
              <a:rPr lang="en-US" cap="all" dirty="0"/>
              <a:t>Magnetic field of a straight current-carrying conductor</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28577" y="2286000"/>
                <a:ext cx="6347714" cy="3880773"/>
              </a:xfrm>
            </p:spPr>
            <p:txBody>
              <a:bodyPr/>
              <a:lstStyle/>
              <a:p>
                <a:endParaRPr lang="en-US" i="1" dirty="0"/>
              </a:p>
              <a:p>
                <a:pPr marL="0" indent="0">
                  <a:buNone/>
                </a:pPr>
                <a:endParaRPr lang="en-US" i="1" dirty="0"/>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𝐵</m:t>
                      </m:r>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𝜇</m:t>
                              </m:r>
                            </m:e>
                            <m:sub>
                              <m:r>
                                <a:rPr lang="en-US" i="1">
                                  <a:latin typeface="Cambria Math" panose="02040503050406030204" pitchFamily="18" charset="0"/>
                                </a:rPr>
                                <m:t>0</m:t>
                              </m:r>
                            </m:sub>
                          </m:sSub>
                          <m:r>
                            <a:rPr lang="en-US" i="1">
                              <a:latin typeface="Cambria Math" panose="02040503050406030204" pitchFamily="18" charset="0"/>
                            </a:rPr>
                            <m:t>𝐼</m:t>
                          </m:r>
                        </m:num>
                        <m:den>
                          <m:r>
                            <a:rPr lang="en-US" b="0" i="1" smtClean="0">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𝑥</m:t>
                          </m:r>
                        </m:den>
                      </m:f>
                    </m:oMath>
                  </m:oMathPara>
                </a14:m>
                <a:endParaRPr lang="en-US" dirty="0"/>
              </a:p>
              <a:p>
                <a:pPr marL="228600" marR="0" lvl="0" indent="-228600" algn="l" defTabSz="914400" rtl="0" eaLnBrk="1" fontAlgn="base" latinLnBrk="0" hangingPunct="1">
                  <a:lnSpc>
                    <a:spcPct val="100000"/>
                  </a:lnSpc>
                  <a:spcBef>
                    <a:spcPct val="20000"/>
                  </a:spcBef>
                  <a:spcAft>
                    <a:spcPts val="600"/>
                  </a:spcAft>
                  <a:buClr>
                    <a:srgbClr val="6CB255"/>
                  </a:buClr>
                  <a:buSzTx/>
                  <a:buFont typeface="Arial" charset="0"/>
                  <a:buAutoNum type="alphaLcParenBoth"/>
                  <a:tabLst/>
                  <a:defRPr/>
                </a:pPr>
                <a:r>
                  <a:rPr kumimoji="0" lang="en-US" sz="1250" b="0" i="0" u="none" strike="noStrike" kern="1200" cap="none" spc="0" normalizeH="0" baseline="0" noProof="0" dirty="0">
                    <a:ln>
                      <a:noFill/>
                    </a:ln>
                    <a:solidFill>
                      <a:srgbClr val="000000"/>
                    </a:solidFill>
                    <a:effectLst/>
                    <a:uLnTx/>
                    <a:uFillTx/>
                    <a:latin typeface="Arial"/>
                    <a:ea typeface="+mn-ea"/>
                    <a:cs typeface="+mn-cs"/>
                  </a:rPr>
                  <a:t>Compasses placed near a long straight current-carrying wire indicate that field lines form circular loops centered on the wire. </a:t>
                </a:r>
              </a:p>
              <a:p>
                <a:pPr marL="228600" marR="0" lvl="0" indent="-228600" algn="l" defTabSz="914400" rtl="0" eaLnBrk="1" fontAlgn="base" latinLnBrk="0" hangingPunct="1">
                  <a:lnSpc>
                    <a:spcPct val="100000"/>
                  </a:lnSpc>
                  <a:spcBef>
                    <a:spcPct val="20000"/>
                  </a:spcBef>
                  <a:spcAft>
                    <a:spcPts val="600"/>
                  </a:spcAft>
                  <a:buClr>
                    <a:srgbClr val="6CB255"/>
                  </a:buClr>
                  <a:buSzTx/>
                  <a:buFont typeface="Arial" charset="0"/>
                  <a:buAutoNum type="alphaLcParenBoth"/>
                  <a:tabLst/>
                  <a:defRPr/>
                </a:pPr>
                <a:r>
                  <a:rPr kumimoji="0" lang="en-US" sz="1250" b="0" i="0" u="none" strike="noStrike" kern="1200" cap="none" spc="0" normalizeH="0" baseline="0" noProof="0" dirty="0">
                    <a:ln>
                      <a:noFill/>
                    </a:ln>
                    <a:solidFill>
                      <a:srgbClr val="000000"/>
                    </a:solidFill>
                    <a:effectLst/>
                    <a:uLnTx/>
                    <a:uFillTx/>
                    <a:latin typeface="Arial"/>
                    <a:ea typeface="+mn-ea"/>
                    <a:cs typeface="+mn-cs"/>
                  </a:rPr>
                  <a:t>Right hand rule 2 states that, if the right hand thumb points in the direction of the current, the fingers curl in the direction of the field. This rule is consistent with the field mapped for the long straight wire and is valid for any current segment.</a:t>
                </a:r>
              </a:p>
              <a:p>
                <a:endParaRPr lang="en-US" altLang="en-US" sz="2000"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8577" y="2286000"/>
                <a:ext cx="6347714" cy="3880773"/>
              </a:xfrm>
              <a:blipFill>
                <a:blip r:embed="rId2"/>
                <a:stretch>
                  <a:fillRect l="-1440" r="-960"/>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6B62F416-0E2C-524E-8911-93714F52EF36}"/>
              </a:ext>
            </a:extLst>
          </p:cNvPr>
          <p:cNvPicPr>
            <a:picLocks noChangeAspect="1"/>
          </p:cNvPicPr>
          <p:nvPr/>
        </p:nvPicPr>
        <p:blipFill>
          <a:blip r:embed="rId3"/>
          <a:stretch>
            <a:fillRect/>
          </a:stretch>
        </p:blipFill>
        <p:spPr>
          <a:xfrm>
            <a:off x="5943600" y="1905000"/>
            <a:ext cx="2085013" cy="3499407"/>
          </a:xfrm>
          <a:prstGeom prst="rect">
            <a:avLst/>
          </a:prstGeom>
        </p:spPr>
      </p:pic>
    </p:spTree>
    <p:extLst>
      <p:ext uri="{BB962C8B-B14F-4D97-AF65-F5344CB8AC3E}">
        <p14:creationId xmlns:p14="http://schemas.microsoft.com/office/powerpoint/2010/main" val="3631825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71804"/>
            <a:ext cx="8062913" cy="658813"/>
          </a:xfrm>
        </p:spPr>
        <p:txBody>
          <a:bodyPr>
            <a:normAutofit fontScale="90000"/>
          </a:bodyPr>
          <a:lstStyle/>
          <a:p>
            <a:pPr fontAlgn="auto">
              <a:spcAft>
                <a:spcPts val="0"/>
              </a:spcAft>
              <a:defRPr/>
            </a:pPr>
            <a:r>
              <a:rPr lang="en-US" dirty="0"/>
              <a:t>Magnetic field of a current-carrying loop</a:t>
            </a:r>
          </a:p>
        </p:txBody>
      </p:sp>
      <p:pic>
        <p:nvPicPr>
          <p:cNvPr id="2" name="Picture Placeholder 1"/>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1981200" y="1905000"/>
            <a:ext cx="4707323" cy="2645516"/>
          </a:xfrm>
        </p:spPr>
      </p:pic>
      <p:sp>
        <p:nvSpPr>
          <p:cNvPr id="9219" name="Text Placeholder 6"/>
          <p:cNvSpPr>
            <a:spLocks noGrp="1"/>
          </p:cNvSpPr>
          <p:nvPr>
            <p:ph type="body" sz="quarter" idx="14"/>
          </p:nvPr>
        </p:nvSpPr>
        <p:spPr>
          <a:xfrm>
            <a:off x="457200" y="4843463"/>
            <a:ext cx="8062913" cy="1166812"/>
          </a:xfrm>
        </p:spPr>
        <p:txBody>
          <a:bodyPr/>
          <a:lstStyle/>
          <a:p>
            <a:pPr marL="342900" indent="-342900">
              <a:buAutoNum type="alphaLcParenBoth"/>
            </a:pPr>
            <a:r>
              <a:rPr lang="en-US" sz="1600" dirty="0"/>
              <a:t>RHR-2 gives the direction of the magnetic field inside and outside a current-carrying loop.</a:t>
            </a:r>
          </a:p>
          <a:p>
            <a:pPr marL="342900" indent="-342900">
              <a:buAutoNum type="alphaLcParenBoth"/>
            </a:pPr>
            <a:r>
              <a:rPr lang="en-US" sz="1600" dirty="0"/>
              <a:t>More detailed mapping with compasses or with a Hall probe completes the picture. The field is similar to that of a bar magnet.</a:t>
            </a:r>
          </a:p>
        </p:txBody>
      </p:sp>
    </p:spTree>
    <p:extLst>
      <p:ext uri="{BB962C8B-B14F-4D97-AF65-F5344CB8AC3E}">
        <p14:creationId xmlns:p14="http://schemas.microsoft.com/office/powerpoint/2010/main" val="1830673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41300"/>
            <a:ext cx="8062913" cy="658813"/>
          </a:xfrm>
        </p:spPr>
        <p:txBody>
          <a:bodyPr>
            <a:normAutofit fontScale="90000"/>
          </a:bodyPr>
          <a:lstStyle/>
          <a:p>
            <a:pPr fontAlgn="auto">
              <a:spcAft>
                <a:spcPts val="0"/>
              </a:spcAft>
              <a:defRPr/>
            </a:pPr>
            <a:r>
              <a:rPr lang="en-US" dirty="0"/>
              <a:t>Figure 22.40</a:t>
            </a:r>
          </a:p>
        </p:txBody>
      </p:sp>
      <p:pic>
        <p:nvPicPr>
          <p:cNvPr id="2" name="Picture Placeholder 1"/>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834756" y="1122363"/>
            <a:ext cx="7307801" cy="3500437"/>
          </a:xfrm>
        </p:spPr>
      </p:pic>
      <p:sp>
        <p:nvSpPr>
          <p:cNvPr id="9219" name="Text Placeholder 6"/>
          <p:cNvSpPr>
            <a:spLocks noGrp="1"/>
          </p:cNvSpPr>
          <p:nvPr>
            <p:ph type="body" sz="quarter" idx="14"/>
          </p:nvPr>
        </p:nvSpPr>
        <p:spPr>
          <a:xfrm>
            <a:off x="457200" y="4843463"/>
            <a:ext cx="8062913" cy="1166812"/>
          </a:xfrm>
        </p:spPr>
        <p:txBody>
          <a:bodyPr/>
          <a:lstStyle/>
          <a:p>
            <a:pPr marL="228600" indent="-228600">
              <a:buAutoNum type="alphaLcParenBoth"/>
            </a:pPr>
            <a:r>
              <a:rPr lang="en-US" sz="1400" dirty="0"/>
              <a:t> Because of its shape, the field inside a solenoid of length </a:t>
            </a:r>
            <a:r>
              <a:rPr lang="en-US" sz="1400" i="1" dirty="0">
                <a:latin typeface="Book Antiqua" pitchFamily="18" charset="0"/>
              </a:rPr>
              <a:t>l</a:t>
            </a:r>
            <a:r>
              <a:rPr lang="en-US" sz="1400" dirty="0"/>
              <a:t> is remarkably uniform in magnitude and direction, as indicated by the straight and uniformly spaced field lines. The field outside the coils is nearly zero. </a:t>
            </a:r>
          </a:p>
          <a:p>
            <a:pPr marL="228600" indent="-228600">
              <a:buAutoNum type="alphaLcParenBoth"/>
            </a:pPr>
            <a:r>
              <a:rPr lang="en-US" sz="1400" dirty="0"/>
              <a:t> This cutaway shows the magnetic field generated by the current in the solenoid.</a:t>
            </a:r>
          </a:p>
        </p:txBody>
      </p:sp>
      <p:pic>
        <p:nvPicPr>
          <p:cNvPr id="6" name="Picture 5" descr="OSX-Stacked-TM-RGB-300dpi-2016.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Tree>
    <p:extLst>
      <p:ext uri="{BB962C8B-B14F-4D97-AF65-F5344CB8AC3E}">
        <p14:creationId xmlns:p14="http://schemas.microsoft.com/office/powerpoint/2010/main" val="2464636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all" dirty="0"/>
              <a:t>Forces between parallel conductors</a:t>
            </a:r>
          </a:p>
        </p:txBody>
      </p:sp>
      <p:sp>
        <p:nvSpPr>
          <p:cNvPr id="7" name="Rectangle 6"/>
          <p:cNvSpPr/>
          <p:nvPr/>
        </p:nvSpPr>
        <p:spPr>
          <a:xfrm>
            <a:off x="76200" y="5486400"/>
            <a:ext cx="4572000" cy="923330"/>
          </a:xfrm>
          <a:prstGeom prst="rect">
            <a:avLst/>
          </a:prstGeom>
          <a:solidFill>
            <a:srgbClr val="FFC000"/>
          </a:solidFill>
        </p:spPr>
        <p:txBody>
          <a:bodyPr>
            <a:spAutoFit/>
          </a:bodyPr>
          <a:lstStyle/>
          <a:p>
            <a:pPr>
              <a:buClr>
                <a:srgbClr val="D33325"/>
              </a:buClr>
            </a:pPr>
            <a:r>
              <a:rPr lang="en-US" altLang="en-US" dirty="0">
                <a:latin typeface="Times New Roman" panose="02020603050405020304" pitchFamily="18" charset="0"/>
              </a:rPr>
              <a:t>The conductors attract each other if the currents are in the same direction and repel if they are in opposite directions.</a:t>
            </a:r>
          </a:p>
        </p:txBody>
      </p:sp>
      <mc:AlternateContent xmlns:mc="http://schemas.openxmlformats.org/markup-compatibility/2006" xmlns:a14="http://schemas.microsoft.com/office/drawing/2010/main">
        <mc:Choice Requires="a14">
          <p:sp>
            <p:nvSpPr>
              <p:cNvPr id="10" name="TextBox 9"/>
              <p:cNvSpPr txBox="1"/>
              <p:nvPr/>
            </p:nvSpPr>
            <p:spPr>
              <a:xfrm>
                <a:off x="457200" y="1870944"/>
                <a:ext cx="5334000" cy="3080908"/>
              </a:xfrm>
              <a:prstGeom prst="rect">
                <a:avLst/>
              </a:prstGeom>
              <a:solidFill>
                <a:schemeClr val="bg1">
                  <a:alpha val="20000"/>
                </a:schemeClr>
              </a:solidFill>
            </p:spPr>
            <p:txBody>
              <a:bodyPr wrap="square" rtlCol="0">
                <a:spAutoFit/>
              </a:bodyPr>
              <a:lstStyle/>
              <a:p>
                <a:r>
                  <a:rPr lang="en-US" dirty="0"/>
                  <a:t>Magnetic force due to the lower conductor:</a:t>
                </a:r>
              </a:p>
              <a:p>
                <a:pPr algn="ctr"/>
                <a14:m>
                  <m:oMath xmlns:m="http://schemas.openxmlformats.org/officeDocument/2006/math">
                    <m:r>
                      <a:rPr lang="en-US" sz="2400" i="1">
                        <a:latin typeface="Cambria Math" panose="02040503050406030204" pitchFamily="18" charset="0"/>
                      </a:rPr>
                      <m:t>𝐵</m:t>
                    </m:r>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b="1" i="1">
                                <a:latin typeface="Cambria Math" panose="02040503050406030204" pitchFamily="18" charset="0"/>
                              </a:rPr>
                              <m:t>𝝁</m:t>
                            </m:r>
                          </m:e>
                          <m:sub>
                            <m:r>
                              <a:rPr lang="en-US" sz="2400" i="1">
                                <a:latin typeface="Cambria Math" panose="02040503050406030204" pitchFamily="18" charset="0"/>
                              </a:rPr>
                              <m:t>0</m:t>
                            </m:r>
                          </m:sub>
                        </m:sSub>
                        <m:r>
                          <a:rPr lang="en-US" sz="2400" i="1">
                            <a:latin typeface="Cambria Math" panose="02040503050406030204" pitchFamily="18" charset="0"/>
                          </a:rPr>
                          <m:t>𝐼</m:t>
                        </m:r>
                      </m:num>
                      <m:den>
                        <m:r>
                          <a:rPr lang="en-US" sz="2400" b="0" i="1" smtClean="0">
                            <a:latin typeface="Cambria Math" panose="02040503050406030204" pitchFamily="18" charset="0"/>
                          </a:rPr>
                          <m:t>2</m:t>
                        </m:r>
                        <m:r>
                          <a:rPr lang="en-US" sz="2400" i="1">
                            <a:latin typeface="Cambria Math" panose="02040503050406030204" pitchFamily="18" charset="0"/>
                          </a:rPr>
                          <m:t>𝜋</m:t>
                        </m:r>
                        <m:r>
                          <a:rPr lang="en-US" sz="2400" i="1">
                            <a:latin typeface="Cambria Math" panose="02040503050406030204" pitchFamily="18" charset="0"/>
                          </a:rPr>
                          <m:t>𝑟</m:t>
                        </m:r>
                      </m:den>
                    </m:f>
                  </m:oMath>
                </a14:m>
                <a:r>
                  <a:rPr lang="en-US" sz="2400" dirty="0"/>
                  <a:t>   </a:t>
                </a:r>
              </a:p>
              <a:p>
                <a:endParaRPr lang="en-US" dirty="0"/>
              </a:p>
              <a:p>
                <a:r>
                  <a:rPr lang="en-US" dirty="0"/>
                  <a:t>The force on the length L of the upper conductor:</a:t>
                </a:r>
              </a:p>
              <a:p>
                <a:pPr algn="ct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𝐹</m:t>
                      </m:r>
                      <m:r>
                        <a:rPr lang="en-US" sz="2000" i="1">
                          <a:latin typeface="Cambria Math" panose="02040503050406030204" pitchFamily="18" charset="0"/>
                        </a:rPr>
                        <m:t>=</m:t>
                      </m:r>
                      <m:sSup>
                        <m:sSupPr>
                          <m:ctrlPr>
                            <a:rPr lang="en-US" sz="2000" i="1">
                              <a:latin typeface="Cambria Math" panose="02040503050406030204" pitchFamily="18" charset="0"/>
                            </a:rPr>
                          </m:ctrlPr>
                        </m:sSupPr>
                        <m:e>
                          <m:r>
                            <a:rPr lang="en-US" sz="2000" i="1">
                              <a:latin typeface="Cambria Math" panose="02040503050406030204" pitchFamily="18" charset="0"/>
                            </a:rPr>
                            <m:t>𝐼</m:t>
                          </m:r>
                        </m:e>
                        <m:sup>
                          <m:r>
                            <a:rPr lang="en-US" sz="2000" i="1">
                              <a:latin typeface="Cambria Math" panose="02040503050406030204" pitchFamily="18" charset="0"/>
                            </a:rPr>
                            <m:t>′</m:t>
                          </m:r>
                        </m:sup>
                      </m:sSup>
                      <m:r>
                        <a:rPr lang="en-US" sz="2000" i="1">
                          <a:latin typeface="Cambria Math" panose="02040503050406030204" pitchFamily="18" charset="0"/>
                        </a:rPr>
                        <m:t>𝐿𝐵</m:t>
                      </m:r>
                      <m:r>
                        <a:rPr lang="en-US" sz="2000" i="1">
                          <a:latin typeface="Cambria Math" panose="02040503050406030204" pitchFamily="18" charset="0"/>
                        </a:rPr>
                        <m:t>=</m:t>
                      </m:r>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𝜇</m:t>
                              </m:r>
                            </m:e>
                            <m:sub>
                              <m:r>
                                <a:rPr lang="en-US" sz="2000" i="1">
                                  <a:latin typeface="Cambria Math" panose="02040503050406030204" pitchFamily="18" charset="0"/>
                                </a:rPr>
                                <m:t>0</m:t>
                              </m:r>
                            </m:sub>
                          </m:sSub>
                          <m:r>
                            <a:rPr lang="en-US" sz="2000" i="1">
                              <a:latin typeface="Cambria Math" panose="02040503050406030204" pitchFamily="18" charset="0"/>
                            </a:rPr>
                            <m:t>𝐼</m:t>
                          </m:r>
                          <m:sSup>
                            <m:sSupPr>
                              <m:ctrlPr>
                                <a:rPr lang="en-US" sz="2000" i="1">
                                  <a:latin typeface="Cambria Math" panose="02040503050406030204" pitchFamily="18" charset="0"/>
                                </a:rPr>
                              </m:ctrlPr>
                            </m:sSupPr>
                            <m:e>
                              <m:r>
                                <a:rPr lang="en-US" sz="2000" i="1">
                                  <a:latin typeface="Cambria Math" panose="02040503050406030204" pitchFamily="18" charset="0"/>
                                </a:rPr>
                                <m:t>𝐼</m:t>
                              </m:r>
                            </m:e>
                            <m:sup>
                              <m:r>
                                <a:rPr lang="en-US" sz="2000" i="1">
                                  <a:latin typeface="Cambria Math" panose="02040503050406030204" pitchFamily="18" charset="0"/>
                                </a:rPr>
                                <m:t>′</m:t>
                              </m:r>
                            </m:sup>
                          </m:sSup>
                          <m:r>
                            <a:rPr lang="en-US" sz="2000" i="1">
                              <a:latin typeface="Cambria Math" panose="02040503050406030204" pitchFamily="18" charset="0"/>
                            </a:rPr>
                            <m:t>𝐿</m:t>
                          </m:r>
                        </m:num>
                        <m:den>
                          <m:r>
                            <a:rPr lang="en-US" sz="2000" i="1">
                              <a:latin typeface="Cambria Math" panose="02040503050406030204" pitchFamily="18" charset="0"/>
                            </a:rPr>
                            <m:t>2</m:t>
                          </m:r>
                          <m:r>
                            <a:rPr lang="en-US" sz="2000" i="1">
                              <a:latin typeface="Cambria Math" panose="02040503050406030204" pitchFamily="18" charset="0"/>
                            </a:rPr>
                            <m:t>𝜋</m:t>
                          </m:r>
                          <m:r>
                            <a:rPr lang="en-US" sz="2000" i="1">
                              <a:latin typeface="Cambria Math" panose="02040503050406030204" pitchFamily="18" charset="0"/>
                            </a:rPr>
                            <m:t>𝑟</m:t>
                          </m:r>
                        </m:den>
                      </m:f>
                    </m:oMath>
                  </m:oMathPara>
                </a14:m>
                <a:endParaRPr lang="en-US" sz="2000" dirty="0"/>
              </a:p>
              <a:p>
                <a:r>
                  <a:rPr lang="en-US" dirty="0"/>
                  <a:t>Force per unit length:</a:t>
                </a:r>
                <a:endParaRPr lang="en-US" sz="2400" dirty="0"/>
              </a:p>
              <a:p>
                <a:pPr algn="ctr"/>
                <a:r>
                  <a:rPr lang="en-US" sz="2400" dirty="0"/>
                  <a:t>  </a:t>
                </a:r>
                <a14:m>
                  <m:oMath xmlns:m="http://schemas.openxmlformats.org/officeDocument/2006/math">
                    <m:f>
                      <m:fPr>
                        <m:ctrlPr>
                          <a:rPr lang="en-US" sz="2800" i="1">
                            <a:latin typeface="Cambria Math" panose="02040503050406030204" pitchFamily="18" charset="0"/>
                          </a:rPr>
                        </m:ctrlPr>
                      </m:fPr>
                      <m:num>
                        <m:r>
                          <a:rPr lang="en-US" sz="2800" i="1">
                            <a:latin typeface="Cambria Math" panose="02040503050406030204" pitchFamily="18" charset="0"/>
                          </a:rPr>
                          <m:t>𝐹</m:t>
                        </m:r>
                      </m:num>
                      <m:den>
                        <m:r>
                          <a:rPr lang="en-US" sz="2800" i="1">
                            <a:latin typeface="Cambria Math" panose="02040503050406030204" pitchFamily="18" charset="0"/>
                          </a:rPr>
                          <m:t>𝐿</m:t>
                        </m:r>
                      </m:den>
                    </m:f>
                    <m:r>
                      <a:rPr lang="en-US" sz="2800" i="1">
                        <a:latin typeface="Cambria Math" panose="02040503050406030204" pitchFamily="18" charset="0"/>
                      </a:rPr>
                      <m:t>=</m:t>
                    </m:r>
                    <m:f>
                      <m:fPr>
                        <m:ctrlPr>
                          <a:rPr lang="en-US" sz="2800" i="1">
                            <a:latin typeface="Cambria Math" panose="02040503050406030204" pitchFamily="18" charset="0"/>
                          </a:rPr>
                        </m:ctrlPr>
                      </m:fPr>
                      <m:num>
                        <m:sSub>
                          <m:sSubPr>
                            <m:ctrlPr>
                              <a:rPr lang="en-US" sz="2800" i="1">
                                <a:latin typeface="Cambria Math" panose="02040503050406030204" pitchFamily="18" charset="0"/>
                              </a:rPr>
                            </m:ctrlPr>
                          </m:sSubPr>
                          <m:e>
                            <m:r>
                              <a:rPr lang="en-US" sz="2800" i="1">
                                <a:latin typeface="Cambria Math" panose="02040503050406030204" pitchFamily="18" charset="0"/>
                              </a:rPr>
                              <m:t>𝜇</m:t>
                            </m:r>
                          </m:e>
                          <m:sub>
                            <m:r>
                              <a:rPr lang="en-US" sz="2800" i="1">
                                <a:latin typeface="Cambria Math" panose="02040503050406030204" pitchFamily="18" charset="0"/>
                              </a:rPr>
                              <m:t>0</m:t>
                            </m:r>
                          </m:sub>
                        </m:sSub>
                        <m:r>
                          <a:rPr lang="en-US" sz="2800" i="1">
                            <a:latin typeface="Cambria Math" panose="02040503050406030204" pitchFamily="18" charset="0"/>
                          </a:rPr>
                          <m:t>𝐼</m:t>
                        </m:r>
                        <m:sSup>
                          <m:sSupPr>
                            <m:ctrlPr>
                              <a:rPr lang="en-US" sz="2800" i="1">
                                <a:latin typeface="Cambria Math" panose="02040503050406030204" pitchFamily="18" charset="0"/>
                              </a:rPr>
                            </m:ctrlPr>
                          </m:sSupPr>
                          <m:e>
                            <m:r>
                              <a:rPr lang="en-US" sz="2800" i="1">
                                <a:latin typeface="Cambria Math" panose="02040503050406030204" pitchFamily="18" charset="0"/>
                              </a:rPr>
                              <m:t>𝐼</m:t>
                            </m:r>
                          </m:e>
                          <m:sup>
                            <m:r>
                              <a:rPr lang="en-US" sz="2800" i="1">
                                <a:latin typeface="Cambria Math" panose="02040503050406030204" pitchFamily="18" charset="0"/>
                              </a:rPr>
                              <m:t>′</m:t>
                            </m:r>
                          </m:sup>
                        </m:sSup>
                      </m:num>
                      <m:den>
                        <m:r>
                          <a:rPr lang="en-US" sz="2800" i="1">
                            <a:latin typeface="Cambria Math" panose="02040503050406030204" pitchFamily="18" charset="0"/>
                          </a:rPr>
                          <m:t>2</m:t>
                        </m:r>
                        <m:r>
                          <a:rPr lang="en-US" sz="2800" i="1">
                            <a:latin typeface="Cambria Math" panose="02040503050406030204" pitchFamily="18" charset="0"/>
                          </a:rPr>
                          <m:t>𝜋</m:t>
                        </m:r>
                        <m:r>
                          <a:rPr lang="en-US" sz="2800" i="1">
                            <a:latin typeface="Cambria Math" panose="02040503050406030204" pitchFamily="18" charset="0"/>
                          </a:rPr>
                          <m:t>𝑟</m:t>
                        </m:r>
                      </m:den>
                    </m:f>
                  </m:oMath>
                </a14:m>
                <a:endParaRPr lang="en-US" sz="2800" dirty="0"/>
              </a:p>
            </p:txBody>
          </p:sp>
        </mc:Choice>
        <mc:Fallback xmlns="">
          <p:sp>
            <p:nvSpPr>
              <p:cNvPr id="10" name="TextBox 9"/>
              <p:cNvSpPr txBox="1">
                <a:spLocks noRot="1" noChangeAspect="1" noMove="1" noResize="1" noEditPoints="1" noAdjustHandles="1" noChangeArrowheads="1" noChangeShapeType="1" noTextEdit="1"/>
              </p:cNvSpPr>
              <p:nvPr/>
            </p:nvSpPr>
            <p:spPr>
              <a:xfrm>
                <a:off x="457200" y="1870944"/>
                <a:ext cx="5334000" cy="3080908"/>
              </a:xfrm>
              <a:prstGeom prst="rect">
                <a:avLst/>
              </a:prstGeom>
              <a:blipFill>
                <a:blip r:embed="rId3"/>
                <a:stretch>
                  <a:fillRect l="-914" t="-1386" r="-800"/>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9DE64522-C515-203D-751B-45D4B329B63A}"/>
              </a:ext>
            </a:extLst>
          </p:cNvPr>
          <p:cNvPicPr>
            <a:picLocks noChangeAspect="1"/>
          </p:cNvPicPr>
          <p:nvPr/>
        </p:nvPicPr>
        <p:blipFill>
          <a:blip r:embed="rId4"/>
          <a:stretch>
            <a:fillRect/>
          </a:stretch>
        </p:blipFill>
        <p:spPr>
          <a:xfrm>
            <a:off x="5637420" y="2209801"/>
            <a:ext cx="2827365" cy="1752600"/>
          </a:xfrm>
          <a:prstGeom prst="rect">
            <a:avLst/>
          </a:prstGeom>
        </p:spPr>
      </p:pic>
      <p:sp>
        <p:nvSpPr>
          <p:cNvPr id="6" name="Content Placeholder 5">
            <a:extLst>
              <a:ext uri="{FF2B5EF4-FFF2-40B4-BE49-F238E27FC236}">
                <a16:creationId xmlns:a16="http://schemas.microsoft.com/office/drawing/2014/main" id="{7C6C88BF-3AB7-1BBE-CAAB-2400B8842423}"/>
              </a:ext>
            </a:extLst>
          </p:cNvPr>
          <p:cNvSpPr>
            <a:spLocks noGrp="1"/>
          </p:cNvSpPr>
          <p:nvPr>
            <p:ph idx="1"/>
          </p:nvPr>
        </p:nvSpPr>
        <p:spPr>
          <a:xfrm>
            <a:off x="1676400" y="4724400"/>
            <a:ext cx="7543801" cy="4023360"/>
          </a:xfrm>
        </p:spPr>
        <p:txBody>
          <a:bodyPr/>
          <a:lstStyle/>
          <a:p>
            <a:pPr marL="228600" marR="0" lvl="0" indent="-228600" algn="l" defTabSz="914400" rtl="0" eaLnBrk="1" fontAlgn="base" latinLnBrk="0" hangingPunct="1">
              <a:lnSpc>
                <a:spcPct val="100000"/>
              </a:lnSpc>
              <a:spcBef>
                <a:spcPct val="20000"/>
              </a:spcBef>
              <a:spcAft>
                <a:spcPts val="600"/>
              </a:spcAft>
              <a:buClr>
                <a:srgbClr val="6CB255"/>
              </a:buClr>
              <a:buSzTx/>
              <a:buFont typeface="Arial" charset="0"/>
              <a:buAutoNum type="alphaLcParenBoth"/>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The magnetic field produced by a long straight conductor is perpendicular to a parallel conductor, as indicated by RHR-2. </a:t>
            </a:r>
          </a:p>
          <a:p>
            <a:pPr marL="228600" marR="0" lvl="0" indent="-228600" algn="l" defTabSz="914400" rtl="0" eaLnBrk="1" fontAlgn="base" latinLnBrk="0" hangingPunct="1">
              <a:lnSpc>
                <a:spcPct val="100000"/>
              </a:lnSpc>
              <a:spcBef>
                <a:spcPct val="20000"/>
              </a:spcBef>
              <a:spcAft>
                <a:spcPts val="600"/>
              </a:spcAft>
              <a:buClr>
                <a:srgbClr val="6CB255"/>
              </a:buClr>
              <a:buSzTx/>
              <a:buFont typeface="Arial" charset="0"/>
              <a:buAutoNum type="alphaLcParenBoth"/>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 A view from above of the two wires shown in (a), with one magnetic field line shown for each wire. RHR-1 shows that the force between the parallel conductors is attractive when the currents are in the same direction. A similar analysis shows that the force is repulsive between currents in opposite directions.</a:t>
            </a:r>
            <a:endParaRPr kumimoji="0" lang="en-US" sz="1150" b="0" i="0" u="none" strike="noStrike" kern="1200" cap="none" spc="0" normalizeH="0" baseline="0" noProof="0" dirty="0">
              <a:ln>
                <a:noFill/>
              </a:ln>
              <a:solidFill>
                <a:srgbClr val="000000"/>
              </a:solidFill>
              <a:effectLst/>
              <a:uLnTx/>
              <a:uFillTx/>
              <a:latin typeface="Arial"/>
              <a:ea typeface="+mn-ea"/>
              <a:cs typeface="+mn-cs"/>
            </a:endParaRPr>
          </a:p>
          <a:p>
            <a:endParaRPr lang="en-US" dirty="0"/>
          </a:p>
        </p:txBody>
      </p:sp>
    </p:spTree>
    <p:extLst>
      <p:ext uri="{BB962C8B-B14F-4D97-AF65-F5344CB8AC3E}">
        <p14:creationId xmlns:p14="http://schemas.microsoft.com/office/powerpoint/2010/main" val="1900666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all" dirty="0"/>
              <a:t>Forces between parallel wires, example</a:t>
            </a:r>
          </a:p>
        </p:txBody>
      </p:sp>
      <p:pic>
        <p:nvPicPr>
          <p:cNvPr id="4" name="Content Placeholder 3"/>
          <p:cNvPicPr>
            <a:picLocks noGrp="1" noChangeAspect="1"/>
          </p:cNvPicPr>
          <p:nvPr>
            <p:ph idx="1"/>
          </p:nvPr>
        </p:nvPicPr>
        <p:blipFill>
          <a:blip r:embed="rId2"/>
          <a:stretch>
            <a:fillRect/>
          </a:stretch>
        </p:blipFill>
        <p:spPr>
          <a:xfrm>
            <a:off x="608899" y="2057400"/>
            <a:ext cx="6348413" cy="1307302"/>
          </a:xfrm>
          <a:prstGeom prst="rect">
            <a:avLst/>
          </a:prstGeom>
        </p:spPr>
      </p:pic>
      <mc:AlternateContent xmlns:mc="http://schemas.openxmlformats.org/markup-compatibility/2006" xmlns:a14="http://schemas.microsoft.com/office/drawing/2010/main">
        <mc:Choice Requires="a14">
          <p:sp>
            <p:nvSpPr>
              <p:cNvPr id="6" name="TextBox 5"/>
              <p:cNvSpPr txBox="1"/>
              <p:nvPr/>
            </p:nvSpPr>
            <p:spPr>
              <a:xfrm>
                <a:off x="762000" y="3810000"/>
                <a:ext cx="6705600" cy="1122423"/>
              </a:xfrm>
              <a:prstGeom prst="rect">
                <a:avLst/>
              </a:prstGeom>
              <a:noFill/>
            </p:spPr>
            <p:txBody>
              <a:bodyPr wrap="square" rtlCol="0">
                <a:spAutoFit/>
              </a:bodyPr>
              <a:lstStyle/>
              <a:p>
                <a:r>
                  <a:rPr lang="en-US" sz="2400" dirty="0"/>
                  <a:t>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𝐹</m:t>
                        </m:r>
                      </m:num>
                      <m:den>
                        <m:r>
                          <a:rPr lang="en-US" sz="2400" i="1">
                            <a:latin typeface="Cambria Math" panose="02040503050406030204" pitchFamily="18" charset="0"/>
                          </a:rPr>
                          <m:t>𝐿</m:t>
                        </m:r>
                      </m:den>
                    </m:f>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𝜇</m:t>
                            </m:r>
                          </m:e>
                          <m:sub>
                            <m:r>
                              <a:rPr lang="en-US" sz="2400" i="1">
                                <a:latin typeface="Cambria Math" panose="02040503050406030204" pitchFamily="18" charset="0"/>
                              </a:rPr>
                              <m:t>0</m:t>
                            </m:r>
                          </m:sub>
                        </m:sSub>
                        <m:r>
                          <a:rPr lang="en-US" sz="2400" i="1">
                            <a:latin typeface="Cambria Math" panose="02040503050406030204" pitchFamily="18" charset="0"/>
                          </a:rPr>
                          <m:t>𝐼</m:t>
                        </m:r>
                        <m:sSup>
                          <m:sSupPr>
                            <m:ctrlPr>
                              <a:rPr lang="en-US" sz="2400" i="1">
                                <a:latin typeface="Cambria Math" panose="02040503050406030204" pitchFamily="18" charset="0"/>
                              </a:rPr>
                            </m:ctrlPr>
                          </m:sSupPr>
                          <m:e>
                            <m:r>
                              <a:rPr lang="en-US" sz="2400" i="1">
                                <a:latin typeface="Cambria Math" panose="02040503050406030204" pitchFamily="18" charset="0"/>
                              </a:rPr>
                              <m:t>𝐼</m:t>
                            </m:r>
                          </m:e>
                          <m:sup>
                            <m:r>
                              <a:rPr lang="en-US" sz="2400" i="1">
                                <a:latin typeface="Cambria Math" panose="02040503050406030204" pitchFamily="18" charset="0"/>
                              </a:rPr>
                              <m:t>′</m:t>
                            </m:r>
                          </m:sup>
                        </m:sSup>
                      </m:num>
                      <m:den>
                        <m:r>
                          <a:rPr lang="en-US" sz="2400" i="1">
                            <a:latin typeface="Cambria Math" panose="02040503050406030204" pitchFamily="18" charset="0"/>
                          </a:rPr>
                          <m:t>2</m:t>
                        </m:r>
                        <m:r>
                          <a:rPr lang="en-US" sz="2400" i="1">
                            <a:latin typeface="Cambria Math" panose="02040503050406030204" pitchFamily="18" charset="0"/>
                          </a:rPr>
                          <m:t>𝜋</m:t>
                        </m:r>
                        <m:r>
                          <a:rPr lang="en-US" sz="2400" i="1">
                            <a:latin typeface="Cambria Math" panose="02040503050406030204" pitchFamily="18" charset="0"/>
                          </a:rPr>
                          <m:t>𝑟</m:t>
                        </m:r>
                      </m:den>
                    </m:f>
                    <m:r>
                      <a:rPr lang="en-US" sz="2400" i="1">
                        <a:latin typeface="Cambria Math" panose="02040503050406030204" pitchFamily="18" charset="0"/>
                      </a:rPr>
                      <m:t>= </m:t>
                    </m:r>
                    <m:f>
                      <m:fPr>
                        <m:ctrlPr>
                          <a:rPr lang="en-US" sz="2400" i="1">
                            <a:latin typeface="Cambria Math" panose="02040503050406030204" pitchFamily="18" charset="0"/>
                          </a:rPr>
                        </m:ctrlPr>
                      </m:fPr>
                      <m:num>
                        <m:r>
                          <a:rPr lang="en-US" sz="2400" i="1">
                            <a:latin typeface="Cambria Math" panose="02040503050406030204" pitchFamily="18" charset="0"/>
                          </a:rPr>
                          <m:t>(4</m:t>
                        </m:r>
                        <m:r>
                          <a:rPr lang="en-US" sz="2400" i="1">
                            <a:latin typeface="Cambria Math" panose="02040503050406030204" pitchFamily="18" charset="0"/>
                          </a:rPr>
                          <m:t>𝜋</m:t>
                        </m:r>
                        <m:r>
                          <a:rPr lang="en-US" sz="2400" i="1">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−7</m:t>
                            </m:r>
                          </m:sup>
                        </m:sSup>
                        <m:r>
                          <a:rPr lang="en-US" sz="2400" i="1">
                            <a:latin typeface="Cambria Math" panose="02040503050406030204" pitchFamily="18" charset="0"/>
                          </a:rPr>
                          <m:t>𝑇</m:t>
                        </m:r>
                        <m:r>
                          <a:rPr lang="en-US" sz="2400" i="1">
                            <a:latin typeface="Cambria Math" panose="02040503050406030204" pitchFamily="18" charset="0"/>
                          </a:rPr>
                          <m:t>∙</m:t>
                        </m:r>
                        <m:r>
                          <a:rPr lang="en-US" sz="2400" i="1">
                            <a:latin typeface="Cambria Math" panose="02040503050406030204" pitchFamily="18" charset="0"/>
                          </a:rPr>
                          <m:t>𝑚</m:t>
                        </m:r>
                        <m:r>
                          <a:rPr lang="en-US" sz="2400" i="1">
                            <a:latin typeface="Cambria Math" panose="02040503050406030204" pitchFamily="18" charset="0"/>
                          </a:rPr>
                          <m:t>/</m:t>
                        </m:r>
                        <m:r>
                          <a:rPr lang="en-US" sz="2400" i="1">
                            <a:latin typeface="Cambria Math" panose="02040503050406030204" pitchFamily="18" charset="0"/>
                          </a:rPr>
                          <m:t>𝐴</m:t>
                        </m:r>
                        <m:r>
                          <a:rPr lang="en-US" sz="2400" i="1">
                            <a:latin typeface="Cambria Math" panose="02040503050406030204" pitchFamily="18" charset="0"/>
                          </a:rPr>
                          <m:t>)(15,000 </m:t>
                        </m:r>
                        <m:r>
                          <a:rPr lang="en-US" sz="2400" i="1">
                            <a:latin typeface="Cambria Math" panose="02040503050406030204" pitchFamily="18" charset="0"/>
                          </a:rPr>
                          <m:t>𝐴</m:t>
                        </m:r>
                        <m:r>
                          <a:rPr lang="en-US" sz="2400" i="1">
                            <a:latin typeface="Cambria Math" panose="02040503050406030204" pitchFamily="18" charset="0"/>
                          </a:rPr>
                          <m:t>)(15,000 </m:t>
                        </m:r>
                        <m:r>
                          <a:rPr lang="en-US" sz="2400" i="1">
                            <a:latin typeface="Cambria Math" panose="02040503050406030204" pitchFamily="18" charset="0"/>
                          </a:rPr>
                          <m:t>𝐴</m:t>
                        </m:r>
                        <m:r>
                          <a:rPr lang="en-US" sz="2400" i="1">
                            <a:latin typeface="Cambria Math" panose="02040503050406030204" pitchFamily="18" charset="0"/>
                          </a:rPr>
                          <m:t>)</m:t>
                        </m:r>
                      </m:num>
                      <m:den>
                        <m:r>
                          <a:rPr lang="en-US" sz="2400" i="1">
                            <a:latin typeface="Cambria Math" panose="02040503050406030204" pitchFamily="18" charset="0"/>
                          </a:rPr>
                          <m:t>2</m:t>
                        </m:r>
                        <m:r>
                          <a:rPr lang="en-US" sz="2400" i="1">
                            <a:latin typeface="Cambria Math" panose="02040503050406030204" pitchFamily="18" charset="0"/>
                          </a:rPr>
                          <m:t>𝜋</m:t>
                        </m:r>
                        <m:r>
                          <a:rPr lang="en-US" sz="2400" i="1">
                            <a:latin typeface="Cambria Math" panose="02040503050406030204" pitchFamily="18" charset="0"/>
                          </a:rPr>
                          <m:t> (4.5 × </m:t>
                        </m:r>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−3</m:t>
                            </m:r>
                          </m:sup>
                        </m:sSup>
                        <m:r>
                          <a:rPr lang="en-US" sz="2400" i="1">
                            <a:latin typeface="Cambria Math" panose="02040503050406030204" pitchFamily="18" charset="0"/>
                          </a:rPr>
                          <m:t>𝑚</m:t>
                        </m:r>
                        <m:r>
                          <a:rPr lang="en-US" sz="2400" i="1">
                            <a:latin typeface="Cambria Math" panose="02040503050406030204" pitchFamily="18" charset="0"/>
                          </a:rPr>
                          <m:t>)</m:t>
                        </m:r>
                      </m:den>
                    </m:f>
                    <m:r>
                      <a:rPr lang="en-US" sz="2400" i="1">
                        <a:latin typeface="Cambria Math" panose="02040503050406030204" pitchFamily="18" charset="0"/>
                      </a:rPr>
                      <m:t>=1.0 ×</m:t>
                    </m:r>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4</m:t>
                        </m:r>
                      </m:sup>
                    </m:sSup>
                    <m:r>
                      <a:rPr lang="en-US" sz="2400" i="1">
                        <a:latin typeface="Cambria Math" panose="02040503050406030204" pitchFamily="18" charset="0"/>
                      </a:rPr>
                      <m:t>𝑁</m:t>
                    </m:r>
                    <m:r>
                      <a:rPr lang="en-US" sz="2400" i="1">
                        <a:latin typeface="Cambria Math" panose="02040503050406030204" pitchFamily="18" charset="0"/>
                      </a:rPr>
                      <m:t>/</m:t>
                    </m:r>
                    <m:r>
                      <a:rPr lang="en-US" sz="2400" i="1">
                        <a:latin typeface="Cambria Math" panose="02040503050406030204" pitchFamily="18" charset="0"/>
                      </a:rPr>
                      <m:t>𝑚</m:t>
                    </m:r>
                  </m:oMath>
                </a14:m>
                <a:endParaRPr lang="en-US" sz="2400" dirty="0"/>
              </a:p>
            </p:txBody>
          </p:sp>
        </mc:Choice>
        <mc:Fallback xmlns="">
          <p:sp>
            <p:nvSpPr>
              <p:cNvPr id="6" name="TextBox 5"/>
              <p:cNvSpPr txBox="1">
                <a:spLocks noRot="1" noChangeAspect="1" noMove="1" noResize="1" noEditPoints="1" noAdjustHandles="1" noChangeArrowheads="1" noChangeShapeType="1" noTextEdit="1"/>
              </p:cNvSpPr>
              <p:nvPr/>
            </p:nvSpPr>
            <p:spPr>
              <a:xfrm>
                <a:off x="762000" y="3810000"/>
                <a:ext cx="6705600" cy="1122423"/>
              </a:xfrm>
              <a:prstGeom prst="rect">
                <a:avLst/>
              </a:prstGeom>
              <a:blipFill>
                <a:blip r:embed="rId3"/>
                <a:stretch>
                  <a:fillRect/>
                </a:stretch>
              </a:blipFill>
            </p:spPr>
            <p:txBody>
              <a:bodyPr/>
              <a:lstStyle/>
              <a:p>
                <a:r>
                  <a:rPr lang="en-US">
                    <a:noFill/>
                  </a:rPr>
                  <a:t> </a:t>
                </a:r>
              </a:p>
            </p:txBody>
          </p:sp>
        </mc:Fallback>
      </mc:AlternateContent>
      <p:sp>
        <p:nvSpPr>
          <p:cNvPr id="8" name="TextBox 7"/>
          <p:cNvSpPr txBox="1"/>
          <p:nvPr/>
        </p:nvSpPr>
        <p:spPr>
          <a:xfrm>
            <a:off x="3048000" y="5105400"/>
            <a:ext cx="5943600" cy="1477328"/>
          </a:xfrm>
          <a:prstGeom prst="rect">
            <a:avLst/>
          </a:prstGeom>
          <a:solidFill>
            <a:srgbClr val="FFC000"/>
          </a:solidFill>
        </p:spPr>
        <p:txBody>
          <a:bodyPr wrap="square" rtlCol="0">
            <a:spAutoFit/>
          </a:bodyPr>
          <a:lstStyle/>
          <a:p>
            <a:r>
              <a:rPr lang="en-US" dirty="0"/>
              <a:t>One </a:t>
            </a:r>
            <a:r>
              <a:rPr lang="en-US" i="1" dirty="0"/>
              <a:t>ampere</a:t>
            </a:r>
            <a:r>
              <a:rPr lang="en-US" dirty="0"/>
              <a:t> is that current that if present in each of two parallel conductors of infinite length and one meter apart in empty space, causes each conductor to experience a force of exactly 2 x 10</a:t>
            </a:r>
            <a:r>
              <a:rPr lang="en-US" baseline="30000" dirty="0"/>
              <a:t>-7</a:t>
            </a:r>
            <a:r>
              <a:rPr lang="en-US" dirty="0"/>
              <a:t> </a:t>
            </a:r>
            <a:r>
              <a:rPr lang="en-US" dirty="0" err="1"/>
              <a:t>newtons</a:t>
            </a:r>
            <a:r>
              <a:rPr lang="en-US" dirty="0"/>
              <a:t> per meter of length</a:t>
            </a:r>
          </a:p>
        </p:txBody>
      </p:sp>
    </p:spTree>
    <p:extLst>
      <p:ext uri="{BB962C8B-B14F-4D97-AF65-F5344CB8AC3E}">
        <p14:creationId xmlns:p14="http://schemas.microsoft.com/office/powerpoint/2010/main" val="3128023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22960" y="286603"/>
            <a:ext cx="7863840" cy="856397"/>
          </a:xfrm>
        </p:spPr>
        <p:txBody>
          <a:bodyPr>
            <a:normAutofit/>
          </a:bodyPr>
          <a:lstStyle/>
          <a:p>
            <a:r>
              <a:rPr lang="en-US" sz="3500" dirty="0"/>
              <a:t>MAGNETIC FIELD OF A SOLENOID</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27018" y="1405706"/>
                <a:ext cx="2208612" cy="3471013"/>
              </a:xfrm>
            </p:spPr>
            <p:txBody>
              <a:bodyPr>
                <a:normAutofit/>
              </a:bodyPr>
              <a:lstStyle/>
              <a:p>
                <a:r>
                  <a:rPr lang="en-US" altLang="en-US" dirty="0">
                    <a:latin typeface="Times New Roman" panose="02020603050405020304" pitchFamily="18" charset="0"/>
                  </a:rPr>
                  <a:t>A </a:t>
                </a:r>
                <a:r>
                  <a:rPr lang="en-US" altLang="en-US" i="1" dirty="0">
                    <a:latin typeface="Times New Roman" panose="02020603050405020304" pitchFamily="18" charset="0"/>
                  </a:rPr>
                  <a:t>solenoid</a:t>
                </a:r>
                <a:r>
                  <a:rPr lang="en-US" altLang="en-US" dirty="0">
                    <a:latin typeface="Times New Roman" panose="02020603050405020304" pitchFamily="18" charset="0"/>
                  </a:rPr>
                  <a:t> consists of a helical winding of wire on a cylinder.</a:t>
                </a:r>
              </a:p>
              <a:p>
                <a:pPr marL="0" indent="0">
                  <a:buNone/>
                </a:pPr>
                <a:endParaRPr lang="en-US" i="1" dirty="0"/>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𝐵</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𝜇</m:t>
                          </m:r>
                        </m:e>
                        <m:sub>
                          <m:r>
                            <a:rPr lang="en-US" i="1">
                              <a:latin typeface="Cambria Math" panose="02040503050406030204" pitchFamily="18" charset="0"/>
                            </a:rPr>
                            <m:t>0</m:t>
                          </m:r>
                        </m:sub>
                      </m:sSub>
                      <m:r>
                        <a:rPr lang="en-US" i="1">
                          <a:latin typeface="Cambria Math" panose="02040503050406030204" pitchFamily="18" charset="0"/>
                        </a:rPr>
                        <m:t>𝑛𝐼</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𝜇</m:t>
                          </m:r>
                        </m:e>
                        <m:sub>
                          <m:r>
                            <a:rPr lang="en-US" i="1">
                              <a:latin typeface="Cambria Math" panose="02040503050406030204" pitchFamily="18" charset="0"/>
                            </a:rPr>
                            <m:t>0</m:t>
                          </m:r>
                        </m:sub>
                      </m:sSub>
                      <m:f>
                        <m:fPr>
                          <m:ctrlPr>
                            <a:rPr lang="en-US" i="1">
                              <a:latin typeface="Cambria Math" panose="02040503050406030204" pitchFamily="18" charset="0"/>
                            </a:rPr>
                          </m:ctrlPr>
                        </m:fPr>
                        <m:num>
                          <m:r>
                            <a:rPr lang="en-US" i="1">
                              <a:latin typeface="Cambria Math" panose="02040503050406030204" pitchFamily="18" charset="0"/>
                            </a:rPr>
                            <m:t>𝑁</m:t>
                          </m:r>
                        </m:num>
                        <m:den>
                          <m:r>
                            <a:rPr lang="en-US" i="1">
                              <a:latin typeface="Cambria Math" panose="02040503050406030204" pitchFamily="18" charset="0"/>
                            </a:rPr>
                            <m:t>𝑙</m:t>
                          </m:r>
                        </m:den>
                      </m:f>
                      <m:r>
                        <a:rPr lang="en-US" i="1">
                          <a:latin typeface="Cambria Math" panose="02040503050406030204" pitchFamily="18" charset="0"/>
                        </a:rPr>
                        <m:t>𝐼</m:t>
                      </m:r>
                    </m:oMath>
                  </m:oMathPara>
                </a14:m>
                <a:endParaRPr lang="en-US" dirty="0"/>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27018" y="1405706"/>
                <a:ext cx="2208612" cy="3471013"/>
              </a:xfrm>
              <a:blipFill>
                <a:blip r:embed="rId2"/>
                <a:stretch>
                  <a:fillRect l="-3039" t="-1933" r="-5525"/>
                </a:stretch>
              </a:blipFill>
            </p:spPr>
            <p:txBody>
              <a:bodyPr/>
              <a:lstStyle/>
              <a:p>
                <a:r>
                  <a:rPr lang="en-US">
                    <a:noFill/>
                  </a:rPr>
                  <a:t> </a:t>
                </a:r>
              </a:p>
            </p:txBody>
          </p:sp>
        </mc:Fallback>
      </mc:AlternateContent>
      <p:pic>
        <p:nvPicPr>
          <p:cNvPr id="6" name="Picture 5" descr="A diagram of a hand and a wire&#10;&#10;Description automatically generated">
            <a:extLst>
              <a:ext uri="{FF2B5EF4-FFF2-40B4-BE49-F238E27FC236}">
                <a16:creationId xmlns:a16="http://schemas.microsoft.com/office/drawing/2014/main" id="{14CB3081-AE2B-98C6-959C-119A994D9B0F}"/>
              </a:ext>
            </a:extLst>
          </p:cNvPr>
          <p:cNvPicPr>
            <a:picLocks noChangeAspect="1"/>
          </p:cNvPicPr>
          <p:nvPr/>
        </p:nvPicPr>
        <p:blipFill>
          <a:blip r:embed="rId3"/>
          <a:stretch>
            <a:fillRect/>
          </a:stretch>
        </p:blipFill>
        <p:spPr>
          <a:xfrm>
            <a:off x="4692540" y="2726505"/>
            <a:ext cx="3868617" cy="1974270"/>
          </a:xfrm>
          <a:prstGeom prst="rect">
            <a:avLst/>
          </a:prstGeom>
        </p:spPr>
      </p:pic>
      <p:sp>
        <p:nvSpPr>
          <p:cNvPr id="15" name="Rectangle 14">
            <a:extLst>
              <a:ext uri="{FF2B5EF4-FFF2-40B4-BE49-F238E27FC236}">
                <a16:creationId xmlns:a16="http://schemas.microsoft.com/office/drawing/2014/main" id="{77C34054-98F8-4229-885E-04C525969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rgbClr val="FABD5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22AAB964-B835-4B93-A1F3-4A30D1F38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rgbClr val="5C496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TextBox 7">
            <a:extLst>
              <a:ext uri="{FF2B5EF4-FFF2-40B4-BE49-F238E27FC236}">
                <a16:creationId xmlns:a16="http://schemas.microsoft.com/office/drawing/2014/main" id="{A7C75613-36C0-A1D5-04CF-1A8B949F39BD}"/>
              </a:ext>
            </a:extLst>
          </p:cNvPr>
          <p:cNvSpPr txBox="1"/>
          <p:nvPr/>
        </p:nvSpPr>
        <p:spPr>
          <a:xfrm>
            <a:off x="533399" y="5029200"/>
            <a:ext cx="8318283" cy="1074140"/>
          </a:xfrm>
          <a:prstGeom prst="rect">
            <a:avLst/>
          </a:prstGeom>
          <a:noFill/>
        </p:spPr>
        <p:txBody>
          <a:bodyPr wrap="square">
            <a:spAutoFit/>
          </a:bodyPr>
          <a:lstStyle/>
          <a:p>
            <a:pPr marL="228600" marR="0" lvl="0" indent="-228600" algn="l" defTabSz="914400" rtl="0" eaLnBrk="1" fontAlgn="base" latinLnBrk="0" hangingPunct="1">
              <a:spcBef>
                <a:spcPct val="20000"/>
              </a:spcBef>
              <a:spcAft>
                <a:spcPts val="600"/>
              </a:spcAft>
              <a:buClr>
                <a:srgbClr val="6CB255"/>
              </a:buClr>
              <a:buSzTx/>
              <a:buFont typeface="Arial" charset="0"/>
              <a:buAutoNum type="alphaLcParenBoth"/>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Because of its shape, the field inside a solenoid of length </a:t>
            </a:r>
            <a:r>
              <a:rPr kumimoji="0" lang="en-US" sz="1400" b="0" i="1" u="none" strike="noStrike" kern="1200" cap="none" spc="0" normalizeH="0" baseline="0" noProof="0" dirty="0">
                <a:ln>
                  <a:noFill/>
                </a:ln>
                <a:solidFill>
                  <a:srgbClr val="000000"/>
                </a:solidFill>
                <a:effectLst/>
                <a:uLnTx/>
                <a:uFillTx/>
                <a:latin typeface="Book Antiqua" pitchFamily="18" charset="0"/>
                <a:ea typeface="+mn-ea"/>
                <a:cs typeface="+mn-cs"/>
              </a:rPr>
              <a:t>l</a:t>
            </a:r>
            <a:r>
              <a:rPr kumimoji="0" lang="en-US" sz="1400" b="0" i="0" u="none" strike="noStrike" kern="1200" cap="none" spc="0" normalizeH="0" baseline="0" noProof="0" dirty="0">
                <a:ln>
                  <a:noFill/>
                </a:ln>
                <a:solidFill>
                  <a:srgbClr val="000000"/>
                </a:solidFill>
                <a:effectLst/>
                <a:uLnTx/>
                <a:uFillTx/>
                <a:latin typeface="Arial"/>
                <a:ea typeface="+mn-ea"/>
                <a:cs typeface="+mn-cs"/>
              </a:rPr>
              <a:t> is remarkably uniform in magnitude and direction, as indicated by the straight and uniformly spaced field lines. The field outside the coils is nearly zero. </a:t>
            </a:r>
            <a:endParaRPr kumimoji="0" lang="en-US" sz="1400" b="0" i="0" u="none" strike="noStrike" kern="1200" cap="none" spc="0" normalizeH="0" baseline="0" noProof="0">
              <a:ln>
                <a:noFill/>
              </a:ln>
              <a:solidFill>
                <a:srgbClr val="000000"/>
              </a:solidFill>
              <a:effectLst/>
              <a:uLnTx/>
              <a:uFillTx/>
              <a:latin typeface="Arial"/>
              <a:ea typeface="+mn-ea"/>
              <a:cs typeface="+mn-cs"/>
            </a:endParaRPr>
          </a:p>
          <a:p>
            <a:pPr marL="228600" marR="0" lvl="0" indent="-228600" algn="l" defTabSz="914400" rtl="0" eaLnBrk="1" fontAlgn="base" latinLnBrk="0" hangingPunct="1">
              <a:spcBef>
                <a:spcPct val="20000"/>
              </a:spcBef>
              <a:spcAft>
                <a:spcPts val="600"/>
              </a:spcAft>
              <a:buClr>
                <a:srgbClr val="6CB255"/>
              </a:buClr>
              <a:buSzTx/>
              <a:buFont typeface="Arial" charset="0"/>
              <a:buAutoNum type="alphaLcParenBoth"/>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 This cutaway shows the magnetic field generated by the current in the solenoid.</a:t>
            </a:r>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6185750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PTVERSION" val="XP"/>
  <p:tag name="ISGAMESHOW" val="False"/>
</p:tagLst>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12186</TotalTime>
  <Words>601</Words>
  <Application>Microsoft Office PowerPoint</Application>
  <PresentationFormat>On-screen Show (4:3)</PresentationFormat>
  <Paragraphs>44</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Book Antiqua</vt:lpstr>
      <vt:lpstr>Calibri</vt:lpstr>
      <vt:lpstr>Calibri Light</vt:lpstr>
      <vt:lpstr>Cambria Math</vt:lpstr>
      <vt:lpstr>Times New Roman</vt:lpstr>
      <vt:lpstr>Retrospect</vt:lpstr>
      <vt:lpstr>SOURCES OF MAGNETIC FIELD</vt:lpstr>
      <vt:lpstr>Magnetic Field of a moving charge, MAGNITUDE</vt:lpstr>
      <vt:lpstr>Magnetic field of a straight current-carrying conductor</vt:lpstr>
      <vt:lpstr>Magnetic field of a current-carrying loop</vt:lpstr>
      <vt:lpstr>Figure 22.40</vt:lpstr>
      <vt:lpstr>Forces between parallel conductors</vt:lpstr>
      <vt:lpstr>Forces between parallel wires, example</vt:lpstr>
      <vt:lpstr>MAGNETIC FIELD OF A SOLENOID</vt:lpstr>
    </vt:vector>
  </TitlesOfParts>
  <Company>Benjamin Cummings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video slide</dc:title>
  <dc:creator>BCP User</dc:creator>
  <cp:lastModifiedBy>Tatiana Krivosheev</cp:lastModifiedBy>
  <cp:revision>466</cp:revision>
  <cp:lastPrinted>2011-04-21T17:00:36Z</cp:lastPrinted>
  <dcterms:created xsi:type="dcterms:W3CDTF">2002-07-11T17:04:39Z</dcterms:created>
  <dcterms:modified xsi:type="dcterms:W3CDTF">2023-07-10T22:50:42Z</dcterms:modified>
</cp:coreProperties>
</file>